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</p:sldMasterIdLst>
  <p:notesMasterIdLst>
    <p:notesMasterId r:id="rId21"/>
  </p:notesMasterIdLst>
  <p:handoutMasterIdLst>
    <p:handoutMasterId r:id="rId22"/>
  </p:handoutMasterIdLst>
  <p:sldIdLst>
    <p:sldId id="256" r:id="rId4"/>
    <p:sldId id="386" r:id="rId5"/>
    <p:sldId id="388" r:id="rId6"/>
    <p:sldId id="389" r:id="rId7"/>
    <p:sldId id="390" r:id="rId8"/>
    <p:sldId id="391" r:id="rId9"/>
    <p:sldId id="392" r:id="rId10"/>
    <p:sldId id="393" r:id="rId11"/>
    <p:sldId id="394" r:id="rId12"/>
    <p:sldId id="395" r:id="rId13"/>
    <p:sldId id="396" r:id="rId14"/>
    <p:sldId id="397" r:id="rId15"/>
    <p:sldId id="398" r:id="rId16"/>
    <p:sldId id="399" r:id="rId17"/>
    <p:sldId id="400" r:id="rId18"/>
    <p:sldId id="401" r:id="rId19"/>
    <p:sldId id="31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BD4FF"/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7" autoAdjust="0"/>
    <p:restoredTop sz="90599" autoAdjust="0"/>
  </p:normalViewPr>
  <p:slideViewPr>
    <p:cSldViewPr>
      <p:cViewPr varScale="1">
        <p:scale>
          <a:sx n="83" d="100"/>
          <a:sy n="83" d="100"/>
        </p:scale>
        <p:origin x="975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20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FF8FC-8473-4DFD-87CC-D576DA80B410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22161-F0FA-48FB-AB7F-FA9B9B1E1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95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EF50B-A2CD-498B-9049-5AC52B436F32}" type="datetimeFigureOut">
              <a:rPr lang="zh-CN" altLang="en-US" smtClean="0"/>
              <a:pPr/>
              <a:t>2019/5/18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B2FA-5051-4E61-825C-FAC231D306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2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8054975" y="0"/>
            <a:ext cx="1089025" cy="2663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2" y="0"/>
              </a:cxn>
              <a:cxn ang="0">
                <a:pos x="1432" y="3492"/>
              </a:cxn>
              <a:cxn ang="0">
                <a:pos x="1419" y="3252"/>
              </a:cxn>
              <a:cxn ang="0">
                <a:pos x="1406" y="3024"/>
              </a:cxn>
              <a:cxn ang="0">
                <a:pos x="1393" y="2807"/>
              </a:cxn>
              <a:cxn ang="0">
                <a:pos x="1379" y="2601"/>
              </a:cxn>
              <a:cxn ang="0">
                <a:pos x="1364" y="2407"/>
              </a:cxn>
              <a:cxn ang="0">
                <a:pos x="1348" y="2222"/>
              </a:cxn>
              <a:cxn ang="0">
                <a:pos x="1330" y="2047"/>
              </a:cxn>
              <a:cxn ang="0">
                <a:pos x="1311" y="1881"/>
              </a:cxn>
              <a:cxn ang="0">
                <a:pos x="1291" y="1726"/>
              </a:cxn>
              <a:cxn ang="0">
                <a:pos x="1268" y="1580"/>
              </a:cxn>
              <a:cxn ang="0">
                <a:pos x="1245" y="1442"/>
              </a:cxn>
              <a:cxn ang="0">
                <a:pos x="1218" y="1313"/>
              </a:cxn>
              <a:cxn ang="0">
                <a:pos x="1190" y="1192"/>
              </a:cxn>
              <a:cxn ang="0">
                <a:pos x="1158" y="1078"/>
              </a:cxn>
              <a:cxn ang="0">
                <a:pos x="1125" y="973"/>
              </a:cxn>
              <a:cxn ang="0">
                <a:pos x="1089" y="873"/>
              </a:cxn>
              <a:cxn ang="0">
                <a:pos x="1049" y="781"/>
              </a:cxn>
              <a:cxn ang="0">
                <a:pos x="1007" y="696"/>
              </a:cxn>
              <a:cxn ang="0">
                <a:pos x="962" y="617"/>
              </a:cxn>
              <a:cxn ang="0">
                <a:pos x="913" y="544"/>
              </a:cxn>
              <a:cxn ang="0">
                <a:pos x="860" y="475"/>
              </a:cxn>
              <a:cxn ang="0">
                <a:pos x="804" y="413"/>
              </a:cxn>
              <a:cxn ang="0">
                <a:pos x="744" y="354"/>
              </a:cxn>
              <a:cxn ang="0">
                <a:pos x="680" y="301"/>
              </a:cxn>
              <a:cxn ang="0">
                <a:pos x="611" y="252"/>
              </a:cxn>
              <a:cxn ang="0">
                <a:pos x="539" y="206"/>
              </a:cxn>
              <a:cxn ang="0">
                <a:pos x="461" y="165"/>
              </a:cxn>
              <a:cxn ang="0">
                <a:pos x="379" y="128"/>
              </a:cxn>
              <a:cxn ang="0">
                <a:pos x="292" y="92"/>
              </a:cxn>
              <a:cxn ang="0">
                <a:pos x="200" y="59"/>
              </a:cxn>
              <a:cxn ang="0">
                <a:pos x="103" y="28"/>
              </a:cxn>
              <a:cxn ang="0">
                <a:pos x="0" y="0"/>
              </a:cxn>
            </a:cxnLst>
            <a:rect l="0" t="0" r="r" b="b"/>
            <a:pathLst>
              <a:path w="1432" h="3492">
                <a:moveTo>
                  <a:pt x="0" y="0"/>
                </a:moveTo>
                <a:lnTo>
                  <a:pt x="1432" y="0"/>
                </a:lnTo>
                <a:lnTo>
                  <a:pt x="1432" y="3492"/>
                </a:lnTo>
                <a:lnTo>
                  <a:pt x="1419" y="3252"/>
                </a:lnTo>
                <a:lnTo>
                  <a:pt x="1406" y="3024"/>
                </a:lnTo>
                <a:lnTo>
                  <a:pt x="1393" y="2807"/>
                </a:lnTo>
                <a:lnTo>
                  <a:pt x="1379" y="2601"/>
                </a:lnTo>
                <a:lnTo>
                  <a:pt x="1364" y="2407"/>
                </a:lnTo>
                <a:lnTo>
                  <a:pt x="1348" y="2222"/>
                </a:lnTo>
                <a:lnTo>
                  <a:pt x="1330" y="2047"/>
                </a:lnTo>
                <a:lnTo>
                  <a:pt x="1311" y="1881"/>
                </a:lnTo>
                <a:lnTo>
                  <a:pt x="1291" y="1726"/>
                </a:lnTo>
                <a:lnTo>
                  <a:pt x="1268" y="1580"/>
                </a:lnTo>
                <a:lnTo>
                  <a:pt x="1245" y="1442"/>
                </a:lnTo>
                <a:lnTo>
                  <a:pt x="1218" y="1313"/>
                </a:lnTo>
                <a:lnTo>
                  <a:pt x="1190" y="1192"/>
                </a:lnTo>
                <a:lnTo>
                  <a:pt x="1158" y="1078"/>
                </a:lnTo>
                <a:lnTo>
                  <a:pt x="1125" y="973"/>
                </a:lnTo>
                <a:lnTo>
                  <a:pt x="1089" y="873"/>
                </a:lnTo>
                <a:lnTo>
                  <a:pt x="1049" y="781"/>
                </a:lnTo>
                <a:lnTo>
                  <a:pt x="1007" y="696"/>
                </a:lnTo>
                <a:lnTo>
                  <a:pt x="962" y="617"/>
                </a:lnTo>
                <a:lnTo>
                  <a:pt x="913" y="544"/>
                </a:lnTo>
                <a:lnTo>
                  <a:pt x="860" y="475"/>
                </a:lnTo>
                <a:lnTo>
                  <a:pt x="804" y="413"/>
                </a:lnTo>
                <a:lnTo>
                  <a:pt x="744" y="354"/>
                </a:lnTo>
                <a:lnTo>
                  <a:pt x="680" y="301"/>
                </a:lnTo>
                <a:lnTo>
                  <a:pt x="611" y="252"/>
                </a:lnTo>
                <a:lnTo>
                  <a:pt x="539" y="206"/>
                </a:lnTo>
                <a:lnTo>
                  <a:pt x="461" y="165"/>
                </a:lnTo>
                <a:lnTo>
                  <a:pt x="379" y="128"/>
                </a:lnTo>
                <a:lnTo>
                  <a:pt x="292" y="92"/>
                </a:lnTo>
                <a:lnTo>
                  <a:pt x="200" y="59"/>
                </a:lnTo>
                <a:lnTo>
                  <a:pt x="10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5"/>
          <p:cNvSpPr>
            <a:spLocks/>
          </p:cNvSpPr>
          <p:nvPr userDrawn="1"/>
        </p:nvSpPr>
        <p:spPr bwMode="auto">
          <a:xfrm>
            <a:off x="1295400" y="5715000"/>
            <a:ext cx="6858000" cy="914400"/>
          </a:xfrm>
          <a:custGeom>
            <a:avLst/>
            <a:gdLst/>
            <a:ahLst/>
            <a:cxnLst>
              <a:cxn ang="0">
                <a:pos x="17264" y="180"/>
              </a:cxn>
              <a:cxn ang="0">
                <a:pos x="16706" y="689"/>
              </a:cxn>
              <a:cxn ang="0">
                <a:pos x="15959" y="1141"/>
              </a:cxn>
              <a:cxn ang="0">
                <a:pos x="15050" y="1535"/>
              </a:cxn>
              <a:cxn ang="0">
                <a:pos x="14003" y="1871"/>
              </a:cxn>
              <a:cxn ang="0">
                <a:pos x="12844" y="2151"/>
              </a:cxn>
              <a:cxn ang="0">
                <a:pos x="11599" y="2374"/>
              </a:cxn>
              <a:cxn ang="0">
                <a:pos x="10294" y="2540"/>
              </a:cxn>
              <a:cxn ang="0">
                <a:pos x="8951" y="2649"/>
              </a:cxn>
              <a:cxn ang="0">
                <a:pos x="7599" y="2704"/>
              </a:cxn>
              <a:cxn ang="0">
                <a:pos x="6264" y="2702"/>
              </a:cxn>
              <a:cxn ang="0">
                <a:pos x="4968" y="2645"/>
              </a:cxn>
              <a:cxn ang="0">
                <a:pos x="3740" y="2534"/>
              </a:cxn>
              <a:cxn ang="0">
                <a:pos x="2603" y="2367"/>
              </a:cxn>
              <a:cxn ang="0">
                <a:pos x="1584" y="2147"/>
              </a:cxn>
              <a:cxn ang="0">
                <a:pos x="708" y="1871"/>
              </a:cxn>
              <a:cxn ang="0">
                <a:pos x="0" y="1543"/>
              </a:cxn>
              <a:cxn ang="0">
                <a:pos x="341" y="1635"/>
              </a:cxn>
              <a:cxn ang="0">
                <a:pos x="1155" y="1920"/>
              </a:cxn>
              <a:cxn ang="0">
                <a:pos x="2121" y="2151"/>
              </a:cxn>
              <a:cxn ang="0">
                <a:pos x="3215" y="2331"/>
              </a:cxn>
              <a:cxn ang="0">
                <a:pos x="4413" y="2457"/>
              </a:cxn>
              <a:cxn ang="0">
                <a:pos x="5686" y="2531"/>
              </a:cxn>
              <a:cxn ang="0">
                <a:pos x="7011" y="2550"/>
              </a:cxn>
              <a:cxn ang="0">
                <a:pos x="8361" y="2515"/>
              </a:cxn>
              <a:cxn ang="0">
                <a:pos x="9712" y="2426"/>
              </a:cxn>
              <a:cxn ang="0">
                <a:pos x="11037" y="2283"/>
              </a:cxn>
              <a:cxn ang="0">
                <a:pos x="12311" y="2084"/>
              </a:cxn>
              <a:cxn ang="0">
                <a:pos x="13509" y="1831"/>
              </a:cxn>
              <a:cxn ang="0">
                <a:pos x="14604" y="1522"/>
              </a:cxn>
              <a:cxn ang="0">
                <a:pos x="15571" y="1158"/>
              </a:cxn>
              <a:cxn ang="0">
                <a:pos x="16386" y="737"/>
              </a:cxn>
              <a:cxn ang="0">
                <a:pos x="17021" y="260"/>
              </a:cxn>
            </a:cxnLst>
            <a:rect l="0" t="0" r="r" b="b"/>
            <a:pathLst>
              <a:path w="17264" h="2710">
                <a:moveTo>
                  <a:pt x="17264" y="0"/>
                </a:moveTo>
                <a:lnTo>
                  <a:pt x="17264" y="180"/>
                </a:lnTo>
                <a:lnTo>
                  <a:pt x="17010" y="442"/>
                </a:lnTo>
                <a:lnTo>
                  <a:pt x="16706" y="689"/>
                </a:lnTo>
                <a:lnTo>
                  <a:pt x="16354" y="923"/>
                </a:lnTo>
                <a:lnTo>
                  <a:pt x="15959" y="1141"/>
                </a:lnTo>
                <a:lnTo>
                  <a:pt x="15524" y="1345"/>
                </a:lnTo>
                <a:lnTo>
                  <a:pt x="15050" y="1535"/>
                </a:lnTo>
                <a:lnTo>
                  <a:pt x="14543" y="1710"/>
                </a:lnTo>
                <a:lnTo>
                  <a:pt x="14003" y="1871"/>
                </a:lnTo>
                <a:lnTo>
                  <a:pt x="13437" y="2018"/>
                </a:lnTo>
                <a:lnTo>
                  <a:pt x="12844" y="2151"/>
                </a:lnTo>
                <a:lnTo>
                  <a:pt x="12232" y="2269"/>
                </a:lnTo>
                <a:lnTo>
                  <a:pt x="11599" y="2374"/>
                </a:lnTo>
                <a:lnTo>
                  <a:pt x="10952" y="2464"/>
                </a:lnTo>
                <a:lnTo>
                  <a:pt x="10294" y="2540"/>
                </a:lnTo>
                <a:lnTo>
                  <a:pt x="9625" y="2602"/>
                </a:lnTo>
                <a:lnTo>
                  <a:pt x="8951" y="2649"/>
                </a:lnTo>
                <a:lnTo>
                  <a:pt x="8275" y="2684"/>
                </a:lnTo>
                <a:lnTo>
                  <a:pt x="7599" y="2704"/>
                </a:lnTo>
                <a:lnTo>
                  <a:pt x="6928" y="2710"/>
                </a:lnTo>
                <a:lnTo>
                  <a:pt x="6264" y="2702"/>
                </a:lnTo>
                <a:lnTo>
                  <a:pt x="5609" y="2681"/>
                </a:lnTo>
                <a:lnTo>
                  <a:pt x="4968" y="2645"/>
                </a:lnTo>
                <a:lnTo>
                  <a:pt x="4344" y="2597"/>
                </a:lnTo>
                <a:lnTo>
                  <a:pt x="3740" y="2534"/>
                </a:lnTo>
                <a:lnTo>
                  <a:pt x="3158" y="2457"/>
                </a:lnTo>
                <a:lnTo>
                  <a:pt x="2603" y="2367"/>
                </a:lnTo>
                <a:lnTo>
                  <a:pt x="2077" y="2264"/>
                </a:lnTo>
                <a:lnTo>
                  <a:pt x="1584" y="2147"/>
                </a:lnTo>
                <a:lnTo>
                  <a:pt x="1126" y="2016"/>
                </a:lnTo>
                <a:lnTo>
                  <a:pt x="708" y="1871"/>
                </a:lnTo>
                <a:lnTo>
                  <a:pt x="331" y="1714"/>
                </a:lnTo>
                <a:lnTo>
                  <a:pt x="0" y="1543"/>
                </a:lnTo>
                <a:lnTo>
                  <a:pt x="0" y="1474"/>
                </a:lnTo>
                <a:lnTo>
                  <a:pt x="341" y="1635"/>
                </a:lnTo>
                <a:lnTo>
                  <a:pt x="727" y="1784"/>
                </a:lnTo>
                <a:lnTo>
                  <a:pt x="1155" y="1920"/>
                </a:lnTo>
                <a:lnTo>
                  <a:pt x="1621" y="2042"/>
                </a:lnTo>
                <a:lnTo>
                  <a:pt x="2121" y="2151"/>
                </a:lnTo>
                <a:lnTo>
                  <a:pt x="2654" y="2249"/>
                </a:lnTo>
                <a:lnTo>
                  <a:pt x="3215" y="2331"/>
                </a:lnTo>
                <a:lnTo>
                  <a:pt x="3803" y="2401"/>
                </a:lnTo>
                <a:lnTo>
                  <a:pt x="4413" y="2457"/>
                </a:lnTo>
                <a:lnTo>
                  <a:pt x="5041" y="2500"/>
                </a:lnTo>
                <a:lnTo>
                  <a:pt x="5686" y="2531"/>
                </a:lnTo>
                <a:lnTo>
                  <a:pt x="6343" y="2547"/>
                </a:lnTo>
                <a:lnTo>
                  <a:pt x="7011" y="2550"/>
                </a:lnTo>
                <a:lnTo>
                  <a:pt x="7685" y="2539"/>
                </a:lnTo>
                <a:lnTo>
                  <a:pt x="8361" y="2515"/>
                </a:lnTo>
                <a:lnTo>
                  <a:pt x="9039" y="2478"/>
                </a:lnTo>
                <a:lnTo>
                  <a:pt x="9712" y="2426"/>
                </a:lnTo>
                <a:lnTo>
                  <a:pt x="10379" y="2361"/>
                </a:lnTo>
                <a:lnTo>
                  <a:pt x="11037" y="2283"/>
                </a:lnTo>
                <a:lnTo>
                  <a:pt x="11682" y="2190"/>
                </a:lnTo>
                <a:lnTo>
                  <a:pt x="12311" y="2084"/>
                </a:lnTo>
                <a:lnTo>
                  <a:pt x="12921" y="1964"/>
                </a:lnTo>
                <a:lnTo>
                  <a:pt x="13509" y="1831"/>
                </a:lnTo>
                <a:lnTo>
                  <a:pt x="14070" y="1683"/>
                </a:lnTo>
                <a:lnTo>
                  <a:pt x="14604" y="1522"/>
                </a:lnTo>
                <a:lnTo>
                  <a:pt x="15105" y="1347"/>
                </a:lnTo>
                <a:lnTo>
                  <a:pt x="15571" y="1158"/>
                </a:lnTo>
                <a:lnTo>
                  <a:pt x="15999" y="954"/>
                </a:lnTo>
                <a:lnTo>
                  <a:pt x="16386" y="737"/>
                </a:lnTo>
                <a:lnTo>
                  <a:pt x="16728" y="506"/>
                </a:lnTo>
                <a:lnTo>
                  <a:pt x="17021" y="260"/>
                </a:lnTo>
                <a:lnTo>
                  <a:pt x="1726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chemeClr val="accent2"/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 rot="10800000">
            <a:off x="0" y="4520045"/>
            <a:ext cx="2057400" cy="2337955"/>
            <a:chOff x="7467600" y="0"/>
            <a:chExt cx="1676400" cy="1905000"/>
          </a:xfrm>
        </p:grpSpPr>
        <p:sp>
          <p:nvSpPr>
            <p:cNvPr id="16" name="Teardrop 15"/>
            <p:cNvSpPr/>
            <p:nvPr userDrawn="1"/>
          </p:nvSpPr>
          <p:spPr>
            <a:xfrm>
              <a:off x="7620000" y="381000"/>
              <a:ext cx="1524000" cy="1524000"/>
            </a:xfrm>
            <a:prstGeom prst="teardrop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ardrop 14"/>
            <p:cNvSpPr/>
            <p:nvPr userDrawn="1"/>
          </p:nvSpPr>
          <p:spPr>
            <a:xfrm>
              <a:off x="7467600" y="0"/>
              <a:ext cx="1143000" cy="11430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ardrop 13"/>
            <p:cNvSpPr/>
            <p:nvPr userDrawn="1"/>
          </p:nvSpPr>
          <p:spPr>
            <a:xfrm>
              <a:off x="7772400" y="0"/>
              <a:ext cx="1371600" cy="137160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6781801" y="3975905"/>
            <a:ext cx="2033178" cy="2590798"/>
            <a:chOff x="5123427" y="2586247"/>
            <a:chExt cx="3113140" cy="3966952"/>
          </a:xfrm>
        </p:grpSpPr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5123427" y="2633869"/>
              <a:ext cx="1201172" cy="3890755"/>
            </a:xfrm>
            <a:custGeom>
              <a:avLst/>
              <a:gdLst/>
              <a:ahLst/>
              <a:cxnLst>
                <a:cxn ang="0">
                  <a:pos x="272" y="264"/>
                </a:cxn>
                <a:cxn ang="0">
                  <a:pos x="256" y="324"/>
                </a:cxn>
                <a:cxn ang="0">
                  <a:pos x="252" y="382"/>
                </a:cxn>
                <a:cxn ang="0">
                  <a:pos x="248" y="446"/>
                </a:cxn>
                <a:cxn ang="0">
                  <a:pos x="254" y="478"/>
                </a:cxn>
                <a:cxn ang="0">
                  <a:pos x="254" y="530"/>
                </a:cxn>
                <a:cxn ang="0">
                  <a:pos x="234" y="606"/>
                </a:cxn>
                <a:cxn ang="0">
                  <a:pos x="208" y="746"/>
                </a:cxn>
                <a:cxn ang="0">
                  <a:pos x="206" y="814"/>
                </a:cxn>
                <a:cxn ang="0">
                  <a:pos x="198" y="830"/>
                </a:cxn>
                <a:cxn ang="0">
                  <a:pos x="208" y="844"/>
                </a:cxn>
                <a:cxn ang="0">
                  <a:pos x="240" y="860"/>
                </a:cxn>
                <a:cxn ang="0">
                  <a:pos x="240" y="876"/>
                </a:cxn>
                <a:cxn ang="0">
                  <a:pos x="234" y="882"/>
                </a:cxn>
                <a:cxn ang="0">
                  <a:pos x="212" y="888"/>
                </a:cxn>
                <a:cxn ang="0">
                  <a:pos x="194" y="882"/>
                </a:cxn>
                <a:cxn ang="0">
                  <a:pos x="164" y="872"/>
                </a:cxn>
                <a:cxn ang="0">
                  <a:pos x="152" y="884"/>
                </a:cxn>
                <a:cxn ang="0">
                  <a:pos x="120" y="894"/>
                </a:cxn>
                <a:cxn ang="0">
                  <a:pos x="92" y="886"/>
                </a:cxn>
                <a:cxn ang="0">
                  <a:pos x="86" y="880"/>
                </a:cxn>
                <a:cxn ang="0">
                  <a:pos x="84" y="852"/>
                </a:cxn>
                <a:cxn ang="0">
                  <a:pos x="70" y="842"/>
                </a:cxn>
                <a:cxn ang="0">
                  <a:pos x="72" y="814"/>
                </a:cxn>
                <a:cxn ang="0">
                  <a:pos x="60" y="766"/>
                </a:cxn>
                <a:cxn ang="0">
                  <a:pos x="52" y="694"/>
                </a:cxn>
                <a:cxn ang="0">
                  <a:pos x="50" y="626"/>
                </a:cxn>
                <a:cxn ang="0">
                  <a:pos x="50" y="500"/>
                </a:cxn>
                <a:cxn ang="0">
                  <a:pos x="42" y="432"/>
                </a:cxn>
                <a:cxn ang="0">
                  <a:pos x="36" y="422"/>
                </a:cxn>
                <a:cxn ang="0">
                  <a:pos x="42" y="414"/>
                </a:cxn>
                <a:cxn ang="0">
                  <a:pos x="36" y="406"/>
                </a:cxn>
                <a:cxn ang="0">
                  <a:pos x="24" y="392"/>
                </a:cxn>
                <a:cxn ang="0">
                  <a:pos x="12" y="366"/>
                </a:cxn>
                <a:cxn ang="0">
                  <a:pos x="4" y="338"/>
                </a:cxn>
                <a:cxn ang="0">
                  <a:pos x="4" y="272"/>
                </a:cxn>
                <a:cxn ang="0">
                  <a:pos x="30" y="186"/>
                </a:cxn>
                <a:cxn ang="0">
                  <a:pos x="66" y="142"/>
                </a:cxn>
                <a:cxn ang="0">
                  <a:pos x="114" y="128"/>
                </a:cxn>
                <a:cxn ang="0">
                  <a:pos x="128" y="126"/>
                </a:cxn>
                <a:cxn ang="0">
                  <a:pos x="142" y="128"/>
                </a:cxn>
                <a:cxn ang="0">
                  <a:pos x="152" y="100"/>
                </a:cxn>
                <a:cxn ang="0">
                  <a:pos x="146" y="88"/>
                </a:cxn>
                <a:cxn ang="0">
                  <a:pos x="146" y="72"/>
                </a:cxn>
                <a:cxn ang="0">
                  <a:pos x="152" y="60"/>
                </a:cxn>
                <a:cxn ang="0">
                  <a:pos x="144" y="42"/>
                </a:cxn>
                <a:cxn ang="0">
                  <a:pos x="146" y="34"/>
                </a:cxn>
                <a:cxn ang="0">
                  <a:pos x="168" y="8"/>
                </a:cxn>
                <a:cxn ang="0">
                  <a:pos x="186" y="4"/>
                </a:cxn>
                <a:cxn ang="0">
                  <a:pos x="192" y="2"/>
                </a:cxn>
                <a:cxn ang="0">
                  <a:pos x="220" y="6"/>
                </a:cxn>
                <a:cxn ang="0">
                  <a:pos x="232" y="16"/>
                </a:cxn>
                <a:cxn ang="0">
                  <a:pos x="248" y="38"/>
                </a:cxn>
                <a:cxn ang="0">
                  <a:pos x="250" y="64"/>
                </a:cxn>
                <a:cxn ang="0">
                  <a:pos x="240" y="70"/>
                </a:cxn>
                <a:cxn ang="0">
                  <a:pos x="232" y="88"/>
                </a:cxn>
                <a:cxn ang="0">
                  <a:pos x="214" y="128"/>
                </a:cxn>
                <a:cxn ang="0">
                  <a:pos x="220" y="150"/>
                </a:cxn>
                <a:cxn ang="0">
                  <a:pos x="256" y="172"/>
                </a:cxn>
                <a:cxn ang="0">
                  <a:pos x="276" y="216"/>
                </a:cxn>
              </a:cxnLst>
              <a:rect l="0" t="0" r="r" b="b"/>
              <a:pathLst>
                <a:path w="276" h="894">
                  <a:moveTo>
                    <a:pt x="276" y="216"/>
                  </a:moveTo>
                  <a:lnTo>
                    <a:pt x="276" y="216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56" y="324"/>
                  </a:lnTo>
                  <a:lnTo>
                    <a:pt x="256" y="324"/>
                  </a:lnTo>
                  <a:lnTo>
                    <a:pt x="252" y="346"/>
                  </a:lnTo>
                  <a:lnTo>
                    <a:pt x="252" y="382"/>
                  </a:lnTo>
                  <a:lnTo>
                    <a:pt x="252" y="382"/>
                  </a:lnTo>
                  <a:lnTo>
                    <a:pt x="252" y="406"/>
                  </a:lnTo>
                  <a:lnTo>
                    <a:pt x="252" y="426"/>
                  </a:lnTo>
                  <a:lnTo>
                    <a:pt x="248" y="446"/>
                  </a:lnTo>
                  <a:lnTo>
                    <a:pt x="248" y="446"/>
                  </a:lnTo>
                  <a:lnTo>
                    <a:pt x="254" y="478"/>
                  </a:lnTo>
                  <a:lnTo>
                    <a:pt x="254" y="478"/>
                  </a:lnTo>
                  <a:lnTo>
                    <a:pt x="256" y="506"/>
                  </a:lnTo>
                  <a:lnTo>
                    <a:pt x="254" y="530"/>
                  </a:lnTo>
                  <a:lnTo>
                    <a:pt x="254" y="530"/>
                  </a:lnTo>
                  <a:lnTo>
                    <a:pt x="240" y="584"/>
                  </a:lnTo>
                  <a:lnTo>
                    <a:pt x="240" y="584"/>
                  </a:lnTo>
                  <a:lnTo>
                    <a:pt x="234" y="606"/>
                  </a:lnTo>
                  <a:lnTo>
                    <a:pt x="224" y="658"/>
                  </a:lnTo>
                  <a:lnTo>
                    <a:pt x="224" y="658"/>
                  </a:lnTo>
                  <a:lnTo>
                    <a:pt x="208" y="746"/>
                  </a:lnTo>
                  <a:lnTo>
                    <a:pt x="208" y="746"/>
                  </a:lnTo>
                  <a:lnTo>
                    <a:pt x="206" y="772"/>
                  </a:lnTo>
                  <a:lnTo>
                    <a:pt x="206" y="814"/>
                  </a:lnTo>
                  <a:lnTo>
                    <a:pt x="196" y="822"/>
                  </a:lnTo>
                  <a:lnTo>
                    <a:pt x="196" y="822"/>
                  </a:lnTo>
                  <a:lnTo>
                    <a:pt x="198" y="830"/>
                  </a:lnTo>
                  <a:lnTo>
                    <a:pt x="200" y="836"/>
                  </a:lnTo>
                  <a:lnTo>
                    <a:pt x="200" y="836"/>
                  </a:lnTo>
                  <a:lnTo>
                    <a:pt x="208" y="844"/>
                  </a:lnTo>
                  <a:lnTo>
                    <a:pt x="218" y="852"/>
                  </a:lnTo>
                  <a:lnTo>
                    <a:pt x="218" y="852"/>
                  </a:lnTo>
                  <a:lnTo>
                    <a:pt x="240" y="860"/>
                  </a:lnTo>
                  <a:lnTo>
                    <a:pt x="240" y="860"/>
                  </a:lnTo>
                  <a:lnTo>
                    <a:pt x="242" y="868"/>
                  </a:lnTo>
                  <a:lnTo>
                    <a:pt x="240" y="876"/>
                  </a:lnTo>
                  <a:lnTo>
                    <a:pt x="240" y="876"/>
                  </a:lnTo>
                  <a:lnTo>
                    <a:pt x="238" y="880"/>
                  </a:lnTo>
                  <a:lnTo>
                    <a:pt x="234" y="882"/>
                  </a:lnTo>
                  <a:lnTo>
                    <a:pt x="220" y="886"/>
                  </a:lnTo>
                  <a:lnTo>
                    <a:pt x="220" y="886"/>
                  </a:lnTo>
                  <a:lnTo>
                    <a:pt x="212" y="888"/>
                  </a:lnTo>
                  <a:lnTo>
                    <a:pt x="204" y="886"/>
                  </a:lnTo>
                  <a:lnTo>
                    <a:pt x="204" y="886"/>
                  </a:lnTo>
                  <a:lnTo>
                    <a:pt x="194" y="882"/>
                  </a:lnTo>
                  <a:lnTo>
                    <a:pt x="184" y="880"/>
                  </a:lnTo>
                  <a:lnTo>
                    <a:pt x="184" y="880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52" y="870"/>
                  </a:lnTo>
                  <a:lnTo>
                    <a:pt x="152" y="884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20" y="894"/>
                  </a:lnTo>
                  <a:lnTo>
                    <a:pt x="120" y="894"/>
                  </a:lnTo>
                  <a:lnTo>
                    <a:pt x="108" y="892"/>
                  </a:lnTo>
                  <a:lnTo>
                    <a:pt x="92" y="886"/>
                  </a:lnTo>
                  <a:lnTo>
                    <a:pt x="92" y="886"/>
                  </a:lnTo>
                  <a:lnTo>
                    <a:pt x="88" y="884"/>
                  </a:lnTo>
                  <a:lnTo>
                    <a:pt x="86" y="880"/>
                  </a:lnTo>
                  <a:lnTo>
                    <a:pt x="84" y="874"/>
                  </a:lnTo>
                  <a:lnTo>
                    <a:pt x="84" y="866"/>
                  </a:lnTo>
                  <a:lnTo>
                    <a:pt x="84" y="852"/>
                  </a:lnTo>
                  <a:lnTo>
                    <a:pt x="84" y="852"/>
                  </a:lnTo>
                  <a:lnTo>
                    <a:pt x="74" y="848"/>
                  </a:lnTo>
                  <a:lnTo>
                    <a:pt x="70" y="842"/>
                  </a:lnTo>
                  <a:lnTo>
                    <a:pt x="70" y="842"/>
                  </a:lnTo>
                  <a:lnTo>
                    <a:pt x="72" y="838"/>
                  </a:lnTo>
                  <a:lnTo>
                    <a:pt x="72" y="814"/>
                  </a:lnTo>
                  <a:lnTo>
                    <a:pt x="72" y="814"/>
                  </a:lnTo>
                  <a:lnTo>
                    <a:pt x="60" y="766"/>
                  </a:lnTo>
                  <a:lnTo>
                    <a:pt x="60" y="766"/>
                  </a:lnTo>
                  <a:lnTo>
                    <a:pt x="56" y="754"/>
                  </a:lnTo>
                  <a:lnTo>
                    <a:pt x="54" y="738"/>
                  </a:lnTo>
                  <a:lnTo>
                    <a:pt x="52" y="694"/>
                  </a:lnTo>
                  <a:lnTo>
                    <a:pt x="52" y="694"/>
                  </a:lnTo>
                  <a:lnTo>
                    <a:pt x="50" y="626"/>
                  </a:lnTo>
                  <a:lnTo>
                    <a:pt x="50" y="626"/>
                  </a:lnTo>
                  <a:lnTo>
                    <a:pt x="50" y="538"/>
                  </a:lnTo>
                  <a:lnTo>
                    <a:pt x="50" y="538"/>
                  </a:lnTo>
                  <a:lnTo>
                    <a:pt x="50" y="500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38" y="424"/>
                  </a:lnTo>
                  <a:lnTo>
                    <a:pt x="36" y="422"/>
                  </a:lnTo>
                  <a:lnTo>
                    <a:pt x="38" y="418"/>
                  </a:lnTo>
                  <a:lnTo>
                    <a:pt x="38" y="418"/>
                  </a:lnTo>
                  <a:lnTo>
                    <a:pt x="42" y="414"/>
                  </a:lnTo>
                  <a:lnTo>
                    <a:pt x="42" y="414"/>
                  </a:lnTo>
                  <a:lnTo>
                    <a:pt x="40" y="410"/>
                  </a:lnTo>
                  <a:lnTo>
                    <a:pt x="36" y="406"/>
                  </a:lnTo>
                  <a:lnTo>
                    <a:pt x="36" y="406"/>
                  </a:lnTo>
                  <a:lnTo>
                    <a:pt x="24" y="392"/>
                  </a:lnTo>
                  <a:lnTo>
                    <a:pt x="24" y="392"/>
                  </a:lnTo>
                  <a:lnTo>
                    <a:pt x="18" y="382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4" y="338"/>
                  </a:lnTo>
                  <a:lnTo>
                    <a:pt x="0" y="322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30" y="186"/>
                  </a:lnTo>
                  <a:lnTo>
                    <a:pt x="40" y="168"/>
                  </a:lnTo>
                  <a:lnTo>
                    <a:pt x="52" y="15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86" y="13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20" y="126"/>
                  </a:lnTo>
                  <a:lnTo>
                    <a:pt x="128" y="126"/>
                  </a:lnTo>
                  <a:lnTo>
                    <a:pt x="134" y="126"/>
                  </a:lnTo>
                  <a:lnTo>
                    <a:pt x="142" y="128"/>
                  </a:lnTo>
                  <a:lnTo>
                    <a:pt x="142" y="128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2" y="100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6" y="88"/>
                  </a:lnTo>
                  <a:lnTo>
                    <a:pt x="146" y="82"/>
                  </a:lnTo>
                  <a:lnTo>
                    <a:pt x="146" y="82"/>
                  </a:lnTo>
                  <a:lnTo>
                    <a:pt x="146" y="7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46" y="50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38"/>
                  </a:lnTo>
                  <a:lnTo>
                    <a:pt x="146" y="3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68" y="8"/>
                  </a:lnTo>
                  <a:lnTo>
                    <a:pt x="168" y="8"/>
                  </a:lnTo>
                  <a:lnTo>
                    <a:pt x="178" y="4"/>
                  </a:lnTo>
                  <a:lnTo>
                    <a:pt x="186" y="4"/>
                  </a:lnTo>
                  <a:lnTo>
                    <a:pt x="186" y="4"/>
                  </a:lnTo>
                  <a:lnTo>
                    <a:pt x="190" y="4"/>
                  </a:lnTo>
                  <a:lnTo>
                    <a:pt x="192" y="2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26" y="8"/>
                  </a:lnTo>
                  <a:lnTo>
                    <a:pt x="232" y="16"/>
                  </a:lnTo>
                  <a:lnTo>
                    <a:pt x="240" y="26"/>
                  </a:lnTo>
                  <a:lnTo>
                    <a:pt x="248" y="38"/>
                  </a:lnTo>
                  <a:lnTo>
                    <a:pt x="248" y="38"/>
                  </a:lnTo>
                  <a:lnTo>
                    <a:pt x="250" y="48"/>
                  </a:lnTo>
                  <a:lnTo>
                    <a:pt x="252" y="56"/>
                  </a:lnTo>
                  <a:lnTo>
                    <a:pt x="250" y="64"/>
                  </a:lnTo>
                  <a:lnTo>
                    <a:pt x="244" y="68"/>
                  </a:lnTo>
                  <a:lnTo>
                    <a:pt x="244" y="68"/>
                  </a:lnTo>
                  <a:lnTo>
                    <a:pt x="240" y="70"/>
                  </a:lnTo>
                  <a:lnTo>
                    <a:pt x="238" y="72"/>
                  </a:lnTo>
                  <a:lnTo>
                    <a:pt x="232" y="88"/>
                  </a:lnTo>
                  <a:lnTo>
                    <a:pt x="232" y="88"/>
                  </a:lnTo>
                  <a:lnTo>
                    <a:pt x="232" y="98"/>
                  </a:lnTo>
                  <a:lnTo>
                    <a:pt x="230" y="110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08" y="140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72" y="192"/>
                  </a:lnTo>
                  <a:lnTo>
                    <a:pt x="272" y="192"/>
                  </a:lnTo>
                  <a:lnTo>
                    <a:pt x="276" y="216"/>
                  </a:lnTo>
                  <a:lnTo>
                    <a:pt x="276" y="2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6705599" y="2586247"/>
              <a:ext cx="1096722" cy="3890753"/>
            </a:xfrm>
            <a:custGeom>
              <a:avLst/>
              <a:gdLst/>
              <a:ahLst/>
              <a:cxnLst>
                <a:cxn ang="0">
                  <a:pos x="252" y="290"/>
                </a:cxn>
                <a:cxn ang="0">
                  <a:pos x="236" y="342"/>
                </a:cxn>
                <a:cxn ang="0">
                  <a:pos x="230" y="392"/>
                </a:cxn>
                <a:cxn ang="0">
                  <a:pos x="232" y="444"/>
                </a:cxn>
                <a:cxn ang="0">
                  <a:pos x="232" y="484"/>
                </a:cxn>
                <a:cxn ang="0">
                  <a:pos x="216" y="588"/>
                </a:cxn>
                <a:cxn ang="0">
                  <a:pos x="212" y="646"/>
                </a:cxn>
                <a:cxn ang="0">
                  <a:pos x="220" y="722"/>
                </a:cxn>
                <a:cxn ang="0">
                  <a:pos x="222" y="794"/>
                </a:cxn>
                <a:cxn ang="0">
                  <a:pos x="212" y="836"/>
                </a:cxn>
                <a:cxn ang="0">
                  <a:pos x="222" y="866"/>
                </a:cxn>
                <a:cxn ang="0">
                  <a:pos x="220" y="888"/>
                </a:cxn>
                <a:cxn ang="0">
                  <a:pos x="208" y="894"/>
                </a:cxn>
                <a:cxn ang="0">
                  <a:pos x="182" y="890"/>
                </a:cxn>
                <a:cxn ang="0">
                  <a:pos x="176" y="850"/>
                </a:cxn>
                <a:cxn ang="0">
                  <a:pos x="158" y="828"/>
                </a:cxn>
                <a:cxn ang="0">
                  <a:pos x="154" y="728"/>
                </a:cxn>
                <a:cxn ang="0">
                  <a:pos x="150" y="706"/>
                </a:cxn>
                <a:cxn ang="0">
                  <a:pos x="120" y="540"/>
                </a:cxn>
                <a:cxn ang="0">
                  <a:pos x="108" y="686"/>
                </a:cxn>
                <a:cxn ang="0">
                  <a:pos x="108" y="820"/>
                </a:cxn>
                <a:cxn ang="0">
                  <a:pos x="80" y="866"/>
                </a:cxn>
                <a:cxn ang="0">
                  <a:pos x="66" y="882"/>
                </a:cxn>
                <a:cxn ang="0">
                  <a:pos x="22" y="884"/>
                </a:cxn>
                <a:cxn ang="0">
                  <a:pos x="12" y="878"/>
                </a:cxn>
                <a:cxn ang="0">
                  <a:pos x="26" y="862"/>
                </a:cxn>
                <a:cxn ang="0">
                  <a:pos x="50" y="810"/>
                </a:cxn>
                <a:cxn ang="0">
                  <a:pos x="48" y="778"/>
                </a:cxn>
                <a:cxn ang="0">
                  <a:pos x="52" y="734"/>
                </a:cxn>
                <a:cxn ang="0">
                  <a:pos x="48" y="712"/>
                </a:cxn>
                <a:cxn ang="0">
                  <a:pos x="52" y="628"/>
                </a:cxn>
                <a:cxn ang="0">
                  <a:pos x="46" y="598"/>
                </a:cxn>
                <a:cxn ang="0">
                  <a:pos x="22" y="478"/>
                </a:cxn>
                <a:cxn ang="0">
                  <a:pos x="22" y="358"/>
                </a:cxn>
                <a:cxn ang="0">
                  <a:pos x="0" y="276"/>
                </a:cxn>
                <a:cxn ang="0">
                  <a:pos x="4" y="244"/>
                </a:cxn>
                <a:cxn ang="0">
                  <a:pos x="18" y="198"/>
                </a:cxn>
                <a:cxn ang="0">
                  <a:pos x="22" y="166"/>
                </a:cxn>
                <a:cxn ang="0">
                  <a:pos x="34" y="152"/>
                </a:cxn>
                <a:cxn ang="0">
                  <a:pos x="68" y="142"/>
                </a:cxn>
                <a:cxn ang="0">
                  <a:pos x="100" y="124"/>
                </a:cxn>
                <a:cxn ang="0">
                  <a:pos x="104" y="92"/>
                </a:cxn>
                <a:cxn ang="0">
                  <a:pos x="100" y="78"/>
                </a:cxn>
                <a:cxn ang="0">
                  <a:pos x="94" y="48"/>
                </a:cxn>
                <a:cxn ang="0">
                  <a:pos x="106" y="12"/>
                </a:cxn>
                <a:cxn ang="0">
                  <a:pos x="134" y="0"/>
                </a:cxn>
                <a:cxn ang="0">
                  <a:pos x="156" y="4"/>
                </a:cxn>
                <a:cxn ang="0">
                  <a:pos x="172" y="14"/>
                </a:cxn>
                <a:cxn ang="0">
                  <a:pos x="178" y="26"/>
                </a:cxn>
                <a:cxn ang="0">
                  <a:pos x="174" y="48"/>
                </a:cxn>
                <a:cxn ang="0">
                  <a:pos x="172" y="76"/>
                </a:cxn>
                <a:cxn ang="0">
                  <a:pos x="166" y="110"/>
                </a:cxn>
                <a:cxn ang="0">
                  <a:pos x="182" y="128"/>
                </a:cxn>
                <a:cxn ang="0">
                  <a:pos x="216" y="148"/>
                </a:cxn>
                <a:cxn ang="0">
                  <a:pos x="244" y="166"/>
                </a:cxn>
              </a:cxnLst>
              <a:rect l="0" t="0" r="r" b="b"/>
              <a:pathLst>
                <a:path w="252" h="894">
                  <a:moveTo>
                    <a:pt x="252" y="262"/>
                  </a:moveTo>
                  <a:lnTo>
                    <a:pt x="252" y="262"/>
                  </a:lnTo>
                  <a:lnTo>
                    <a:pt x="252" y="290"/>
                  </a:lnTo>
                  <a:lnTo>
                    <a:pt x="250" y="310"/>
                  </a:lnTo>
                  <a:lnTo>
                    <a:pt x="250" y="310"/>
                  </a:lnTo>
                  <a:lnTo>
                    <a:pt x="236" y="342"/>
                  </a:lnTo>
                  <a:lnTo>
                    <a:pt x="236" y="342"/>
                  </a:lnTo>
                  <a:lnTo>
                    <a:pt x="228" y="360"/>
                  </a:lnTo>
                  <a:lnTo>
                    <a:pt x="230" y="392"/>
                  </a:lnTo>
                  <a:lnTo>
                    <a:pt x="230" y="392"/>
                  </a:lnTo>
                  <a:lnTo>
                    <a:pt x="232" y="444"/>
                  </a:lnTo>
                  <a:lnTo>
                    <a:pt x="232" y="444"/>
                  </a:lnTo>
                  <a:lnTo>
                    <a:pt x="234" y="456"/>
                  </a:lnTo>
                  <a:lnTo>
                    <a:pt x="238" y="478"/>
                  </a:lnTo>
                  <a:lnTo>
                    <a:pt x="232" y="484"/>
                  </a:lnTo>
                  <a:lnTo>
                    <a:pt x="222" y="490"/>
                  </a:lnTo>
                  <a:lnTo>
                    <a:pt x="222" y="490"/>
                  </a:lnTo>
                  <a:lnTo>
                    <a:pt x="216" y="588"/>
                  </a:lnTo>
                  <a:lnTo>
                    <a:pt x="216" y="588"/>
                  </a:lnTo>
                  <a:lnTo>
                    <a:pt x="212" y="646"/>
                  </a:lnTo>
                  <a:lnTo>
                    <a:pt x="212" y="646"/>
                  </a:lnTo>
                  <a:lnTo>
                    <a:pt x="218" y="694"/>
                  </a:lnTo>
                  <a:lnTo>
                    <a:pt x="220" y="722"/>
                  </a:lnTo>
                  <a:lnTo>
                    <a:pt x="220" y="722"/>
                  </a:lnTo>
                  <a:lnTo>
                    <a:pt x="222" y="770"/>
                  </a:lnTo>
                  <a:lnTo>
                    <a:pt x="222" y="794"/>
                  </a:lnTo>
                  <a:lnTo>
                    <a:pt x="222" y="794"/>
                  </a:lnTo>
                  <a:lnTo>
                    <a:pt x="224" y="828"/>
                  </a:lnTo>
                  <a:lnTo>
                    <a:pt x="212" y="836"/>
                  </a:lnTo>
                  <a:lnTo>
                    <a:pt x="212" y="836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2" y="866"/>
                  </a:lnTo>
                  <a:lnTo>
                    <a:pt x="222" y="884"/>
                  </a:lnTo>
                  <a:lnTo>
                    <a:pt x="222" y="884"/>
                  </a:lnTo>
                  <a:lnTo>
                    <a:pt x="220" y="888"/>
                  </a:lnTo>
                  <a:lnTo>
                    <a:pt x="218" y="892"/>
                  </a:lnTo>
                  <a:lnTo>
                    <a:pt x="214" y="892"/>
                  </a:lnTo>
                  <a:lnTo>
                    <a:pt x="208" y="894"/>
                  </a:lnTo>
                  <a:lnTo>
                    <a:pt x="208" y="894"/>
                  </a:lnTo>
                  <a:lnTo>
                    <a:pt x="196" y="892"/>
                  </a:lnTo>
                  <a:lnTo>
                    <a:pt x="182" y="890"/>
                  </a:lnTo>
                  <a:lnTo>
                    <a:pt x="182" y="890"/>
                  </a:lnTo>
                  <a:lnTo>
                    <a:pt x="176" y="876"/>
                  </a:lnTo>
                  <a:lnTo>
                    <a:pt x="176" y="850"/>
                  </a:lnTo>
                  <a:lnTo>
                    <a:pt x="176" y="850"/>
                  </a:lnTo>
                  <a:lnTo>
                    <a:pt x="174" y="836"/>
                  </a:lnTo>
                  <a:lnTo>
                    <a:pt x="158" y="828"/>
                  </a:lnTo>
                  <a:lnTo>
                    <a:pt x="158" y="746"/>
                  </a:lnTo>
                  <a:lnTo>
                    <a:pt x="158" y="74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0" y="706"/>
                  </a:lnTo>
                  <a:lnTo>
                    <a:pt x="150" y="706"/>
                  </a:lnTo>
                  <a:lnTo>
                    <a:pt x="146" y="648"/>
                  </a:lnTo>
                  <a:lnTo>
                    <a:pt x="134" y="586"/>
                  </a:lnTo>
                  <a:lnTo>
                    <a:pt x="120" y="540"/>
                  </a:lnTo>
                  <a:lnTo>
                    <a:pt x="108" y="652"/>
                  </a:lnTo>
                  <a:lnTo>
                    <a:pt x="108" y="652"/>
                  </a:lnTo>
                  <a:lnTo>
                    <a:pt x="108" y="686"/>
                  </a:lnTo>
                  <a:lnTo>
                    <a:pt x="108" y="686"/>
                  </a:lnTo>
                  <a:lnTo>
                    <a:pt x="106" y="768"/>
                  </a:lnTo>
                  <a:lnTo>
                    <a:pt x="108" y="820"/>
                  </a:lnTo>
                  <a:lnTo>
                    <a:pt x="100" y="830"/>
                  </a:lnTo>
                  <a:lnTo>
                    <a:pt x="100" y="860"/>
                  </a:lnTo>
                  <a:lnTo>
                    <a:pt x="80" y="866"/>
                  </a:lnTo>
                  <a:lnTo>
                    <a:pt x="70" y="86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42" y="884"/>
                  </a:lnTo>
                  <a:lnTo>
                    <a:pt x="42" y="884"/>
                  </a:lnTo>
                  <a:lnTo>
                    <a:pt x="22" y="884"/>
                  </a:lnTo>
                  <a:lnTo>
                    <a:pt x="16" y="882"/>
                  </a:lnTo>
                  <a:lnTo>
                    <a:pt x="12" y="878"/>
                  </a:lnTo>
                  <a:lnTo>
                    <a:pt x="12" y="878"/>
                  </a:lnTo>
                  <a:lnTo>
                    <a:pt x="10" y="874"/>
                  </a:lnTo>
                  <a:lnTo>
                    <a:pt x="12" y="868"/>
                  </a:lnTo>
                  <a:lnTo>
                    <a:pt x="26" y="862"/>
                  </a:lnTo>
                  <a:lnTo>
                    <a:pt x="52" y="824"/>
                  </a:lnTo>
                  <a:lnTo>
                    <a:pt x="50" y="810"/>
                  </a:lnTo>
                  <a:lnTo>
                    <a:pt x="50" y="810"/>
                  </a:lnTo>
                  <a:lnTo>
                    <a:pt x="48" y="792"/>
                  </a:lnTo>
                  <a:lnTo>
                    <a:pt x="48" y="778"/>
                  </a:lnTo>
                  <a:lnTo>
                    <a:pt x="48" y="778"/>
                  </a:lnTo>
                  <a:lnTo>
                    <a:pt x="48" y="754"/>
                  </a:lnTo>
                  <a:lnTo>
                    <a:pt x="48" y="754"/>
                  </a:lnTo>
                  <a:lnTo>
                    <a:pt x="52" y="734"/>
                  </a:lnTo>
                  <a:lnTo>
                    <a:pt x="52" y="734"/>
                  </a:lnTo>
                  <a:lnTo>
                    <a:pt x="48" y="712"/>
                  </a:lnTo>
                  <a:lnTo>
                    <a:pt x="48" y="712"/>
                  </a:lnTo>
                  <a:lnTo>
                    <a:pt x="48" y="684"/>
                  </a:lnTo>
                  <a:lnTo>
                    <a:pt x="48" y="684"/>
                  </a:lnTo>
                  <a:lnTo>
                    <a:pt x="52" y="628"/>
                  </a:lnTo>
                  <a:lnTo>
                    <a:pt x="52" y="628"/>
                  </a:lnTo>
                  <a:lnTo>
                    <a:pt x="48" y="614"/>
                  </a:lnTo>
                  <a:lnTo>
                    <a:pt x="46" y="598"/>
                  </a:lnTo>
                  <a:lnTo>
                    <a:pt x="46" y="598"/>
                  </a:lnTo>
                  <a:lnTo>
                    <a:pt x="40" y="484"/>
                  </a:lnTo>
                  <a:lnTo>
                    <a:pt x="22" y="478"/>
                  </a:lnTo>
                  <a:lnTo>
                    <a:pt x="28" y="372"/>
                  </a:lnTo>
                  <a:lnTo>
                    <a:pt x="22" y="358"/>
                  </a:lnTo>
                  <a:lnTo>
                    <a:pt x="22" y="358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54"/>
                  </a:lnTo>
                  <a:lnTo>
                    <a:pt x="4" y="244"/>
                  </a:lnTo>
                  <a:lnTo>
                    <a:pt x="8" y="236"/>
                  </a:lnTo>
                  <a:lnTo>
                    <a:pt x="8" y="236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34" y="152"/>
                  </a:lnTo>
                  <a:lnTo>
                    <a:pt x="34" y="152"/>
                  </a:lnTo>
                  <a:lnTo>
                    <a:pt x="40" y="148"/>
                  </a:lnTo>
                  <a:lnTo>
                    <a:pt x="46" y="146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80" y="138"/>
                  </a:lnTo>
                  <a:lnTo>
                    <a:pt x="100" y="124"/>
                  </a:lnTo>
                  <a:lnTo>
                    <a:pt x="104" y="110"/>
                  </a:lnTo>
                  <a:lnTo>
                    <a:pt x="104" y="110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48"/>
                  </a:lnTo>
                  <a:lnTo>
                    <a:pt x="94" y="42"/>
                  </a:lnTo>
                  <a:lnTo>
                    <a:pt x="100" y="24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22" y="4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6" y="0"/>
                  </a:lnTo>
                  <a:lnTo>
                    <a:pt x="156" y="4"/>
                  </a:lnTo>
                  <a:lnTo>
                    <a:pt x="164" y="8"/>
                  </a:lnTo>
                  <a:lnTo>
                    <a:pt x="172" y="14"/>
                  </a:lnTo>
                  <a:lnTo>
                    <a:pt x="172" y="14"/>
                  </a:lnTo>
                  <a:lnTo>
                    <a:pt x="176" y="18"/>
                  </a:lnTo>
                  <a:lnTo>
                    <a:pt x="178" y="22"/>
                  </a:lnTo>
                  <a:lnTo>
                    <a:pt x="178" y="26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2" y="76"/>
                  </a:lnTo>
                  <a:lnTo>
                    <a:pt x="172" y="76"/>
                  </a:lnTo>
                  <a:lnTo>
                    <a:pt x="168" y="98"/>
                  </a:lnTo>
                  <a:lnTo>
                    <a:pt x="166" y="110"/>
                  </a:lnTo>
                  <a:lnTo>
                    <a:pt x="166" y="110"/>
                  </a:lnTo>
                  <a:lnTo>
                    <a:pt x="174" y="122"/>
                  </a:lnTo>
                  <a:lnTo>
                    <a:pt x="178" y="126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96" y="138"/>
                  </a:lnTo>
                  <a:lnTo>
                    <a:pt x="216" y="148"/>
                  </a:lnTo>
                  <a:lnTo>
                    <a:pt x="216" y="148"/>
                  </a:lnTo>
                  <a:lnTo>
                    <a:pt x="224" y="154"/>
                  </a:lnTo>
                  <a:lnTo>
                    <a:pt x="244" y="166"/>
                  </a:lnTo>
                  <a:lnTo>
                    <a:pt x="252" y="216"/>
                  </a:lnTo>
                  <a:lnTo>
                    <a:pt x="252" y="26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 noEditPoints="1"/>
            </p:cNvSpPr>
            <p:nvPr userDrawn="1"/>
          </p:nvSpPr>
          <p:spPr bwMode="auto">
            <a:xfrm>
              <a:off x="5966634" y="2908500"/>
              <a:ext cx="1541046" cy="3644699"/>
            </a:xfrm>
            <a:custGeom>
              <a:avLst/>
              <a:gdLst/>
              <a:ahLst/>
              <a:cxnLst>
                <a:cxn ang="0">
                  <a:pos x="60" y="20"/>
                </a:cxn>
                <a:cxn ang="0">
                  <a:pos x="86" y="0"/>
                </a:cxn>
                <a:cxn ang="0">
                  <a:pos x="126" y="10"/>
                </a:cxn>
                <a:cxn ang="0">
                  <a:pos x="152" y="46"/>
                </a:cxn>
                <a:cxn ang="0">
                  <a:pos x="150" y="72"/>
                </a:cxn>
                <a:cxn ang="0">
                  <a:pos x="132" y="88"/>
                </a:cxn>
                <a:cxn ang="0">
                  <a:pos x="130" y="100"/>
                </a:cxn>
                <a:cxn ang="0">
                  <a:pos x="100" y="136"/>
                </a:cxn>
                <a:cxn ang="0">
                  <a:pos x="106" y="146"/>
                </a:cxn>
                <a:cxn ang="0">
                  <a:pos x="120" y="150"/>
                </a:cxn>
                <a:cxn ang="0">
                  <a:pos x="146" y="194"/>
                </a:cxn>
                <a:cxn ang="0">
                  <a:pos x="170" y="264"/>
                </a:cxn>
                <a:cxn ang="0">
                  <a:pos x="196" y="354"/>
                </a:cxn>
                <a:cxn ang="0">
                  <a:pos x="304" y="556"/>
                </a:cxn>
                <a:cxn ang="0">
                  <a:pos x="320" y="618"/>
                </a:cxn>
                <a:cxn ang="0">
                  <a:pos x="314" y="696"/>
                </a:cxn>
                <a:cxn ang="0">
                  <a:pos x="314" y="784"/>
                </a:cxn>
                <a:cxn ang="0">
                  <a:pos x="318" y="806"/>
                </a:cxn>
                <a:cxn ang="0">
                  <a:pos x="372" y="850"/>
                </a:cxn>
                <a:cxn ang="0">
                  <a:pos x="378" y="856"/>
                </a:cxn>
                <a:cxn ang="0">
                  <a:pos x="344" y="876"/>
                </a:cxn>
                <a:cxn ang="0">
                  <a:pos x="280" y="870"/>
                </a:cxn>
                <a:cxn ang="0">
                  <a:pos x="254" y="864"/>
                </a:cxn>
                <a:cxn ang="0">
                  <a:pos x="248" y="838"/>
                </a:cxn>
                <a:cxn ang="0">
                  <a:pos x="254" y="818"/>
                </a:cxn>
                <a:cxn ang="0">
                  <a:pos x="260" y="766"/>
                </a:cxn>
                <a:cxn ang="0">
                  <a:pos x="264" y="640"/>
                </a:cxn>
                <a:cxn ang="0">
                  <a:pos x="254" y="606"/>
                </a:cxn>
                <a:cxn ang="0">
                  <a:pos x="232" y="608"/>
                </a:cxn>
                <a:cxn ang="0">
                  <a:pos x="126" y="672"/>
                </a:cxn>
                <a:cxn ang="0">
                  <a:pos x="124" y="790"/>
                </a:cxn>
                <a:cxn ang="0">
                  <a:pos x="134" y="830"/>
                </a:cxn>
                <a:cxn ang="0">
                  <a:pos x="162" y="880"/>
                </a:cxn>
                <a:cxn ang="0">
                  <a:pos x="144" y="894"/>
                </a:cxn>
                <a:cxn ang="0">
                  <a:pos x="102" y="892"/>
                </a:cxn>
                <a:cxn ang="0">
                  <a:pos x="76" y="880"/>
                </a:cxn>
                <a:cxn ang="0">
                  <a:pos x="70" y="868"/>
                </a:cxn>
                <a:cxn ang="0">
                  <a:pos x="76" y="830"/>
                </a:cxn>
                <a:cxn ang="0">
                  <a:pos x="68" y="722"/>
                </a:cxn>
                <a:cxn ang="0">
                  <a:pos x="66" y="632"/>
                </a:cxn>
                <a:cxn ang="0">
                  <a:pos x="56" y="614"/>
                </a:cxn>
                <a:cxn ang="0">
                  <a:pos x="60" y="572"/>
                </a:cxn>
                <a:cxn ang="0">
                  <a:pos x="58" y="484"/>
                </a:cxn>
                <a:cxn ang="0">
                  <a:pos x="6" y="374"/>
                </a:cxn>
                <a:cxn ang="0">
                  <a:pos x="4" y="178"/>
                </a:cxn>
                <a:cxn ang="0">
                  <a:pos x="10" y="150"/>
                </a:cxn>
                <a:cxn ang="0">
                  <a:pos x="18" y="114"/>
                </a:cxn>
                <a:cxn ang="0">
                  <a:pos x="28" y="94"/>
                </a:cxn>
                <a:cxn ang="0">
                  <a:pos x="38" y="80"/>
                </a:cxn>
                <a:cxn ang="0">
                  <a:pos x="44" y="50"/>
                </a:cxn>
                <a:cxn ang="0">
                  <a:pos x="38" y="284"/>
                </a:cxn>
                <a:cxn ang="0">
                  <a:pos x="42" y="370"/>
                </a:cxn>
                <a:cxn ang="0">
                  <a:pos x="54" y="422"/>
                </a:cxn>
                <a:cxn ang="0">
                  <a:pos x="70" y="390"/>
                </a:cxn>
                <a:cxn ang="0">
                  <a:pos x="74" y="340"/>
                </a:cxn>
                <a:cxn ang="0">
                  <a:pos x="50" y="262"/>
                </a:cxn>
                <a:cxn ang="0">
                  <a:pos x="44" y="242"/>
                </a:cxn>
                <a:cxn ang="0">
                  <a:pos x="38" y="266"/>
                </a:cxn>
              </a:cxnLst>
              <a:rect l="0" t="0" r="r" b="b"/>
              <a:pathLst>
                <a:path w="378" h="894">
                  <a:moveTo>
                    <a:pt x="46" y="44"/>
                  </a:moveTo>
                  <a:lnTo>
                    <a:pt x="46" y="44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4" y="14"/>
                  </a:lnTo>
                  <a:lnTo>
                    <a:pt x="70" y="8"/>
                  </a:lnTo>
                  <a:lnTo>
                    <a:pt x="78" y="4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6" y="6"/>
                  </a:lnTo>
                  <a:lnTo>
                    <a:pt x="126" y="10"/>
                  </a:lnTo>
                  <a:lnTo>
                    <a:pt x="136" y="18"/>
                  </a:lnTo>
                  <a:lnTo>
                    <a:pt x="144" y="26"/>
                  </a:lnTo>
                  <a:lnTo>
                    <a:pt x="148" y="34"/>
                  </a:lnTo>
                  <a:lnTo>
                    <a:pt x="152" y="46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2" y="66"/>
                  </a:lnTo>
                  <a:lnTo>
                    <a:pt x="150" y="72"/>
                  </a:lnTo>
                  <a:lnTo>
                    <a:pt x="146" y="76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134" y="92"/>
                  </a:lnTo>
                  <a:lnTo>
                    <a:pt x="134" y="92"/>
                  </a:lnTo>
                  <a:lnTo>
                    <a:pt x="130" y="100"/>
                  </a:lnTo>
                  <a:lnTo>
                    <a:pt x="124" y="108"/>
                  </a:lnTo>
                  <a:lnTo>
                    <a:pt x="114" y="120"/>
                  </a:lnTo>
                  <a:lnTo>
                    <a:pt x="100" y="130"/>
                  </a:lnTo>
                  <a:lnTo>
                    <a:pt x="100" y="136"/>
                  </a:lnTo>
                  <a:lnTo>
                    <a:pt x="100" y="136"/>
                  </a:lnTo>
                  <a:lnTo>
                    <a:pt x="100" y="140"/>
                  </a:lnTo>
                  <a:lnTo>
                    <a:pt x="102" y="144"/>
                  </a:lnTo>
                  <a:lnTo>
                    <a:pt x="106" y="146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6" y="148"/>
                  </a:lnTo>
                  <a:lnTo>
                    <a:pt x="120" y="150"/>
                  </a:lnTo>
                  <a:lnTo>
                    <a:pt x="124" y="154"/>
                  </a:lnTo>
                  <a:lnTo>
                    <a:pt x="126" y="158"/>
                  </a:lnTo>
                  <a:lnTo>
                    <a:pt x="126" y="158"/>
                  </a:lnTo>
                  <a:lnTo>
                    <a:pt x="146" y="194"/>
                  </a:lnTo>
                  <a:lnTo>
                    <a:pt x="154" y="204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70" y="264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82" y="324"/>
                  </a:lnTo>
                  <a:lnTo>
                    <a:pt x="196" y="354"/>
                  </a:lnTo>
                  <a:lnTo>
                    <a:pt x="240" y="442"/>
                  </a:lnTo>
                  <a:lnTo>
                    <a:pt x="240" y="442"/>
                  </a:lnTo>
                  <a:lnTo>
                    <a:pt x="286" y="528"/>
                  </a:lnTo>
                  <a:lnTo>
                    <a:pt x="304" y="556"/>
                  </a:lnTo>
                  <a:lnTo>
                    <a:pt x="316" y="578"/>
                  </a:lnTo>
                  <a:lnTo>
                    <a:pt x="316" y="578"/>
                  </a:lnTo>
                  <a:lnTo>
                    <a:pt x="320" y="596"/>
                  </a:lnTo>
                  <a:lnTo>
                    <a:pt x="320" y="618"/>
                  </a:lnTo>
                  <a:lnTo>
                    <a:pt x="320" y="618"/>
                  </a:lnTo>
                  <a:lnTo>
                    <a:pt x="318" y="648"/>
                  </a:lnTo>
                  <a:lnTo>
                    <a:pt x="314" y="696"/>
                  </a:lnTo>
                  <a:lnTo>
                    <a:pt x="314" y="696"/>
                  </a:lnTo>
                  <a:lnTo>
                    <a:pt x="312" y="740"/>
                  </a:lnTo>
                  <a:lnTo>
                    <a:pt x="312" y="772"/>
                  </a:lnTo>
                  <a:lnTo>
                    <a:pt x="312" y="784"/>
                  </a:lnTo>
                  <a:lnTo>
                    <a:pt x="314" y="784"/>
                  </a:lnTo>
                  <a:lnTo>
                    <a:pt x="314" y="784"/>
                  </a:lnTo>
                  <a:lnTo>
                    <a:pt x="316" y="796"/>
                  </a:lnTo>
                  <a:lnTo>
                    <a:pt x="318" y="806"/>
                  </a:lnTo>
                  <a:lnTo>
                    <a:pt x="318" y="806"/>
                  </a:lnTo>
                  <a:lnTo>
                    <a:pt x="326" y="822"/>
                  </a:lnTo>
                  <a:lnTo>
                    <a:pt x="338" y="836"/>
                  </a:lnTo>
                  <a:lnTo>
                    <a:pt x="354" y="844"/>
                  </a:lnTo>
                  <a:lnTo>
                    <a:pt x="372" y="850"/>
                  </a:lnTo>
                  <a:lnTo>
                    <a:pt x="372" y="850"/>
                  </a:lnTo>
                  <a:lnTo>
                    <a:pt x="376" y="852"/>
                  </a:lnTo>
                  <a:lnTo>
                    <a:pt x="378" y="856"/>
                  </a:lnTo>
                  <a:lnTo>
                    <a:pt x="378" y="856"/>
                  </a:lnTo>
                  <a:lnTo>
                    <a:pt x="376" y="866"/>
                  </a:lnTo>
                  <a:lnTo>
                    <a:pt x="370" y="872"/>
                  </a:lnTo>
                  <a:lnTo>
                    <a:pt x="358" y="874"/>
                  </a:lnTo>
                  <a:lnTo>
                    <a:pt x="344" y="876"/>
                  </a:lnTo>
                  <a:lnTo>
                    <a:pt x="344" y="876"/>
                  </a:lnTo>
                  <a:lnTo>
                    <a:pt x="312" y="872"/>
                  </a:lnTo>
                  <a:lnTo>
                    <a:pt x="312" y="872"/>
                  </a:lnTo>
                  <a:lnTo>
                    <a:pt x="280" y="870"/>
                  </a:lnTo>
                  <a:lnTo>
                    <a:pt x="280" y="870"/>
                  </a:lnTo>
                  <a:lnTo>
                    <a:pt x="268" y="870"/>
                  </a:lnTo>
                  <a:lnTo>
                    <a:pt x="260" y="868"/>
                  </a:lnTo>
                  <a:lnTo>
                    <a:pt x="254" y="864"/>
                  </a:lnTo>
                  <a:lnTo>
                    <a:pt x="252" y="858"/>
                  </a:lnTo>
                  <a:lnTo>
                    <a:pt x="252" y="858"/>
                  </a:lnTo>
                  <a:lnTo>
                    <a:pt x="250" y="852"/>
                  </a:lnTo>
                  <a:lnTo>
                    <a:pt x="248" y="838"/>
                  </a:lnTo>
                  <a:lnTo>
                    <a:pt x="248" y="838"/>
                  </a:lnTo>
                  <a:lnTo>
                    <a:pt x="250" y="828"/>
                  </a:lnTo>
                  <a:lnTo>
                    <a:pt x="254" y="818"/>
                  </a:lnTo>
                  <a:lnTo>
                    <a:pt x="254" y="818"/>
                  </a:lnTo>
                  <a:lnTo>
                    <a:pt x="260" y="804"/>
                  </a:lnTo>
                  <a:lnTo>
                    <a:pt x="260" y="804"/>
                  </a:lnTo>
                  <a:lnTo>
                    <a:pt x="260" y="766"/>
                  </a:lnTo>
                  <a:lnTo>
                    <a:pt x="260" y="766"/>
                  </a:lnTo>
                  <a:lnTo>
                    <a:pt x="262" y="702"/>
                  </a:lnTo>
                  <a:lnTo>
                    <a:pt x="262" y="702"/>
                  </a:lnTo>
                  <a:lnTo>
                    <a:pt x="264" y="640"/>
                  </a:lnTo>
                  <a:lnTo>
                    <a:pt x="264" y="640"/>
                  </a:lnTo>
                  <a:lnTo>
                    <a:pt x="262" y="624"/>
                  </a:lnTo>
                  <a:lnTo>
                    <a:pt x="258" y="610"/>
                  </a:lnTo>
                  <a:lnTo>
                    <a:pt x="258" y="610"/>
                  </a:lnTo>
                  <a:lnTo>
                    <a:pt x="254" y="606"/>
                  </a:lnTo>
                  <a:lnTo>
                    <a:pt x="246" y="606"/>
                  </a:lnTo>
                  <a:lnTo>
                    <a:pt x="246" y="606"/>
                  </a:lnTo>
                  <a:lnTo>
                    <a:pt x="232" y="608"/>
                  </a:lnTo>
                  <a:lnTo>
                    <a:pt x="232" y="608"/>
                  </a:lnTo>
                  <a:lnTo>
                    <a:pt x="136" y="628"/>
                  </a:lnTo>
                  <a:lnTo>
                    <a:pt x="136" y="628"/>
                  </a:lnTo>
                  <a:lnTo>
                    <a:pt x="130" y="648"/>
                  </a:lnTo>
                  <a:lnTo>
                    <a:pt x="126" y="672"/>
                  </a:lnTo>
                  <a:lnTo>
                    <a:pt x="124" y="702"/>
                  </a:lnTo>
                  <a:lnTo>
                    <a:pt x="124" y="736"/>
                  </a:lnTo>
                  <a:lnTo>
                    <a:pt x="124" y="736"/>
                  </a:lnTo>
                  <a:lnTo>
                    <a:pt x="124" y="790"/>
                  </a:lnTo>
                  <a:lnTo>
                    <a:pt x="124" y="790"/>
                  </a:lnTo>
                  <a:lnTo>
                    <a:pt x="126" y="806"/>
                  </a:lnTo>
                  <a:lnTo>
                    <a:pt x="130" y="818"/>
                  </a:lnTo>
                  <a:lnTo>
                    <a:pt x="134" y="830"/>
                  </a:lnTo>
                  <a:lnTo>
                    <a:pt x="140" y="840"/>
                  </a:lnTo>
                  <a:lnTo>
                    <a:pt x="140" y="840"/>
                  </a:lnTo>
                  <a:lnTo>
                    <a:pt x="152" y="860"/>
                  </a:lnTo>
                  <a:lnTo>
                    <a:pt x="162" y="880"/>
                  </a:lnTo>
                  <a:lnTo>
                    <a:pt x="162" y="880"/>
                  </a:lnTo>
                  <a:lnTo>
                    <a:pt x="160" y="886"/>
                  </a:lnTo>
                  <a:lnTo>
                    <a:pt x="154" y="892"/>
                  </a:lnTo>
                  <a:lnTo>
                    <a:pt x="144" y="894"/>
                  </a:lnTo>
                  <a:lnTo>
                    <a:pt x="132" y="894"/>
                  </a:lnTo>
                  <a:lnTo>
                    <a:pt x="132" y="894"/>
                  </a:lnTo>
                  <a:lnTo>
                    <a:pt x="116" y="894"/>
                  </a:lnTo>
                  <a:lnTo>
                    <a:pt x="102" y="892"/>
                  </a:lnTo>
                  <a:lnTo>
                    <a:pt x="90" y="888"/>
                  </a:lnTo>
                  <a:lnTo>
                    <a:pt x="80" y="882"/>
                  </a:lnTo>
                  <a:lnTo>
                    <a:pt x="80" y="882"/>
                  </a:lnTo>
                  <a:lnTo>
                    <a:pt x="76" y="880"/>
                  </a:lnTo>
                  <a:lnTo>
                    <a:pt x="74" y="876"/>
                  </a:lnTo>
                  <a:lnTo>
                    <a:pt x="72" y="872"/>
                  </a:lnTo>
                  <a:lnTo>
                    <a:pt x="70" y="868"/>
                  </a:lnTo>
                  <a:lnTo>
                    <a:pt x="70" y="868"/>
                  </a:lnTo>
                  <a:lnTo>
                    <a:pt x="74" y="848"/>
                  </a:lnTo>
                  <a:lnTo>
                    <a:pt x="74" y="848"/>
                  </a:lnTo>
                  <a:lnTo>
                    <a:pt x="76" y="830"/>
                  </a:lnTo>
                  <a:lnTo>
                    <a:pt x="76" y="830"/>
                  </a:lnTo>
                  <a:lnTo>
                    <a:pt x="72" y="776"/>
                  </a:lnTo>
                  <a:lnTo>
                    <a:pt x="72" y="776"/>
                  </a:lnTo>
                  <a:lnTo>
                    <a:pt x="68" y="722"/>
                  </a:lnTo>
                  <a:lnTo>
                    <a:pt x="68" y="722"/>
                  </a:lnTo>
                  <a:lnTo>
                    <a:pt x="70" y="676"/>
                  </a:lnTo>
                  <a:lnTo>
                    <a:pt x="74" y="632"/>
                  </a:lnTo>
                  <a:lnTo>
                    <a:pt x="74" y="632"/>
                  </a:lnTo>
                  <a:lnTo>
                    <a:pt x="66" y="632"/>
                  </a:lnTo>
                  <a:lnTo>
                    <a:pt x="60" y="628"/>
                  </a:lnTo>
                  <a:lnTo>
                    <a:pt x="56" y="622"/>
                  </a:lnTo>
                  <a:lnTo>
                    <a:pt x="56" y="614"/>
                  </a:lnTo>
                  <a:lnTo>
                    <a:pt x="56" y="614"/>
                  </a:lnTo>
                  <a:lnTo>
                    <a:pt x="58" y="594"/>
                  </a:lnTo>
                  <a:lnTo>
                    <a:pt x="58" y="594"/>
                  </a:lnTo>
                  <a:lnTo>
                    <a:pt x="60" y="572"/>
                  </a:lnTo>
                  <a:lnTo>
                    <a:pt x="60" y="572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484"/>
                  </a:lnTo>
                  <a:lnTo>
                    <a:pt x="58" y="484"/>
                  </a:lnTo>
                  <a:lnTo>
                    <a:pt x="46" y="462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6" y="374"/>
                  </a:lnTo>
                  <a:lnTo>
                    <a:pt x="0" y="356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4" y="178"/>
                  </a:lnTo>
                  <a:lnTo>
                    <a:pt x="6" y="170"/>
                  </a:lnTo>
                  <a:lnTo>
                    <a:pt x="8" y="16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40"/>
                  </a:lnTo>
                  <a:lnTo>
                    <a:pt x="12" y="130"/>
                  </a:lnTo>
                  <a:lnTo>
                    <a:pt x="14" y="120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4" y="102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88"/>
                  </a:lnTo>
                  <a:lnTo>
                    <a:pt x="30" y="84"/>
                  </a:lnTo>
                  <a:lnTo>
                    <a:pt x="34" y="80"/>
                  </a:lnTo>
                  <a:lnTo>
                    <a:pt x="38" y="80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58"/>
                  </a:lnTo>
                  <a:lnTo>
                    <a:pt x="44" y="50"/>
                  </a:lnTo>
                  <a:lnTo>
                    <a:pt x="46" y="44"/>
                  </a:lnTo>
                  <a:lnTo>
                    <a:pt x="46" y="44"/>
                  </a:lnTo>
                  <a:close/>
                  <a:moveTo>
                    <a:pt x="38" y="284"/>
                  </a:moveTo>
                  <a:lnTo>
                    <a:pt x="38" y="284"/>
                  </a:lnTo>
                  <a:lnTo>
                    <a:pt x="36" y="302"/>
                  </a:lnTo>
                  <a:lnTo>
                    <a:pt x="36" y="302"/>
                  </a:lnTo>
                  <a:lnTo>
                    <a:pt x="38" y="332"/>
                  </a:lnTo>
                  <a:lnTo>
                    <a:pt x="42" y="370"/>
                  </a:lnTo>
                  <a:lnTo>
                    <a:pt x="42" y="370"/>
                  </a:lnTo>
                  <a:lnTo>
                    <a:pt x="46" y="392"/>
                  </a:lnTo>
                  <a:lnTo>
                    <a:pt x="48" y="410"/>
                  </a:lnTo>
                  <a:lnTo>
                    <a:pt x="54" y="422"/>
                  </a:lnTo>
                  <a:lnTo>
                    <a:pt x="58" y="428"/>
                  </a:lnTo>
                  <a:lnTo>
                    <a:pt x="58" y="428"/>
                  </a:lnTo>
                  <a:lnTo>
                    <a:pt x="64" y="410"/>
                  </a:lnTo>
                  <a:lnTo>
                    <a:pt x="70" y="390"/>
                  </a:lnTo>
                  <a:lnTo>
                    <a:pt x="74" y="368"/>
                  </a:lnTo>
                  <a:lnTo>
                    <a:pt x="74" y="346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6" y="328"/>
                  </a:lnTo>
                  <a:lnTo>
                    <a:pt x="60" y="312"/>
                  </a:lnTo>
                  <a:lnTo>
                    <a:pt x="54" y="290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48" y="248"/>
                  </a:lnTo>
                  <a:lnTo>
                    <a:pt x="46" y="244"/>
                  </a:lnTo>
                  <a:lnTo>
                    <a:pt x="44" y="242"/>
                  </a:lnTo>
                  <a:lnTo>
                    <a:pt x="44" y="242"/>
                  </a:lnTo>
                  <a:lnTo>
                    <a:pt x="42" y="258"/>
                  </a:lnTo>
                  <a:lnTo>
                    <a:pt x="38" y="266"/>
                  </a:lnTo>
                  <a:lnTo>
                    <a:pt x="38" y="266"/>
                  </a:lnTo>
                  <a:lnTo>
                    <a:pt x="38" y="284"/>
                  </a:lnTo>
                  <a:lnTo>
                    <a:pt x="38" y="2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 noEditPoints="1"/>
            </p:cNvSpPr>
            <p:nvPr userDrawn="1"/>
          </p:nvSpPr>
          <p:spPr bwMode="auto">
            <a:xfrm>
              <a:off x="7364125" y="2879927"/>
              <a:ext cx="872442" cy="3644697"/>
            </a:xfrm>
            <a:custGeom>
              <a:avLst/>
              <a:gdLst/>
              <a:ahLst/>
              <a:cxnLst>
                <a:cxn ang="0">
                  <a:pos x="210" y="154"/>
                </a:cxn>
                <a:cxn ang="0">
                  <a:pos x="200" y="164"/>
                </a:cxn>
                <a:cxn ang="0">
                  <a:pos x="210" y="168"/>
                </a:cxn>
                <a:cxn ang="0">
                  <a:pos x="204" y="210"/>
                </a:cxn>
                <a:cxn ang="0">
                  <a:pos x="210" y="310"/>
                </a:cxn>
                <a:cxn ang="0">
                  <a:pos x="204" y="322"/>
                </a:cxn>
                <a:cxn ang="0">
                  <a:pos x="200" y="394"/>
                </a:cxn>
                <a:cxn ang="0">
                  <a:pos x="192" y="422"/>
                </a:cxn>
                <a:cxn ang="0">
                  <a:pos x="200" y="470"/>
                </a:cxn>
                <a:cxn ang="0">
                  <a:pos x="180" y="492"/>
                </a:cxn>
                <a:cxn ang="0">
                  <a:pos x="168" y="554"/>
                </a:cxn>
                <a:cxn ang="0">
                  <a:pos x="166" y="650"/>
                </a:cxn>
                <a:cxn ang="0">
                  <a:pos x="170" y="798"/>
                </a:cxn>
                <a:cxn ang="0">
                  <a:pos x="182" y="834"/>
                </a:cxn>
                <a:cxn ang="0">
                  <a:pos x="170" y="874"/>
                </a:cxn>
                <a:cxn ang="0">
                  <a:pos x="164" y="872"/>
                </a:cxn>
                <a:cxn ang="0">
                  <a:pos x="160" y="862"/>
                </a:cxn>
                <a:cxn ang="0">
                  <a:pos x="146" y="894"/>
                </a:cxn>
                <a:cxn ang="0">
                  <a:pos x="138" y="876"/>
                </a:cxn>
                <a:cxn ang="0">
                  <a:pos x="130" y="864"/>
                </a:cxn>
                <a:cxn ang="0">
                  <a:pos x="106" y="892"/>
                </a:cxn>
                <a:cxn ang="0">
                  <a:pos x="78" y="894"/>
                </a:cxn>
                <a:cxn ang="0">
                  <a:pos x="66" y="878"/>
                </a:cxn>
                <a:cxn ang="0">
                  <a:pos x="82" y="872"/>
                </a:cxn>
                <a:cxn ang="0">
                  <a:pos x="94" y="850"/>
                </a:cxn>
                <a:cxn ang="0">
                  <a:pos x="98" y="820"/>
                </a:cxn>
                <a:cxn ang="0">
                  <a:pos x="82" y="738"/>
                </a:cxn>
                <a:cxn ang="0">
                  <a:pos x="72" y="666"/>
                </a:cxn>
                <a:cxn ang="0">
                  <a:pos x="42" y="526"/>
                </a:cxn>
                <a:cxn ang="0">
                  <a:pos x="28" y="486"/>
                </a:cxn>
                <a:cxn ang="0">
                  <a:pos x="4" y="456"/>
                </a:cxn>
                <a:cxn ang="0">
                  <a:pos x="0" y="404"/>
                </a:cxn>
                <a:cxn ang="0">
                  <a:pos x="30" y="310"/>
                </a:cxn>
                <a:cxn ang="0">
                  <a:pos x="32" y="278"/>
                </a:cxn>
                <a:cxn ang="0">
                  <a:pos x="40" y="248"/>
                </a:cxn>
                <a:cxn ang="0">
                  <a:pos x="32" y="226"/>
                </a:cxn>
                <a:cxn ang="0">
                  <a:pos x="50" y="198"/>
                </a:cxn>
                <a:cxn ang="0">
                  <a:pos x="54" y="180"/>
                </a:cxn>
                <a:cxn ang="0">
                  <a:pos x="44" y="146"/>
                </a:cxn>
                <a:cxn ang="0">
                  <a:pos x="34" y="96"/>
                </a:cxn>
                <a:cxn ang="0">
                  <a:pos x="24" y="50"/>
                </a:cxn>
                <a:cxn ang="0">
                  <a:pos x="54" y="16"/>
                </a:cxn>
                <a:cxn ang="0">
                  <a:pos x="74" y="6"/>
                </a:cxn>
                <a:cxn ang="0">
                  <a:pos x="102" y="0"/>
                </a:cxn>
                <a:cxn ang="0">
                  <a:pos x="124" y="12"/>
                </a:cxn>
                <a:cxn ang="0">
                  <a:pos x="156" y="52"/>
                </a:cxn>
                <a:cxn ang="0">
                  <a:pos x="166" y="84"/>
                </a:cxn>
                <a:cxn ang="0">
                  <a:pos x="178" y="118"/>
                </a:cxn>
                <a:cxn ang="0">
                  <a:pos x="192" y="140"/>
                </a:cxn>
                <a:cxn ang="0">
                  <a:pos x="206" y="146"/>
                </a:cxn>
                <a:cxn ang="0">
                  <a:pos x="146" y="770"/>
                </a:cxn>
                <a:cxn ang="0">
                  <a:pos x="132" y="710"/>
                </a:cxn>
                <a:cxn ang="0">
                  <a:pos x="126" y="734"/>
                </a:cxn>
                <a:cxn ang="0">
                  <a:pos x="128" y="788"/>
                </a:cxn>
                <a:cxn ang="0">
                  <a:pos x="140" y="810"/>
                </a:cxn>
                <a:cxn ang="0">
                  <a:pos x="146" y="780"/>
                </a:cxn>
                <a:cxn ang="0">
                  <a:pos x="176" y="324"/>
                </a:cxn>
                <a:cxn ang="0">
                  <a:pos x="166" y="262"/>
                </a:cxn>
                <a:cxn ang="0">
                  <a:pos x="142" y="304"/>
                </a:cxn>
                <a:cxn ang="0">
                  <a:pos x="138" y="318"/>
                </a:cxn>
                <a:cxn ang="0">
                  <a:pos x="140" y="338"/>
                </a:cxn>
                <a:cxn ang="0">
                  <a:pos x="172" y="380"/>
                </a:cxn>
                <a:cxn ang="0">
                  <a:pos x="176" y="324"/>
                </a:cxn>
              </a:cxnLst>
              <a:rect l="0" t="0" r="r" b="b"/>
              <a:pathLst>
                <a:path w="214" h="894">
                  <a:moveTo>
                    <a:pt x="214" y="148"/>
                  </a:moveTo>
                  <a:lnTo>
                    <a:pt x="214" y="148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04" y="158"/>
                  </a:lnTo>
                  <a:lnTo>
                    <a:pt x="204" y="158"/>
                  </a:lnTo>
                  <a:lnTo>
                    <a:pt x="200" y="162"/>
                  </a:lnTo>
                  <a:lnTo>
                    <a:pt x="200" y="164"/>
                  </a:lnTo>
                  <a:lnTo>
                    <a:pt x="200" y="164"/>
                  </a:lnTo>
                  <a:lnTo>
                    <a:pt x="202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00" y="180"/>
                  </a:lnTo>
                  <a:lnTo>
                    <a:pt x="200" y="180"/>
                  </a:lnTo>
                  <a:lnTo>
                    <a:pt x="202" y="194"/>
                  </a:lnTo>
                  <a:lnTo>
                    <a:pt x="204" y="210"/>
                  </a:lnTo>
                  <a:lnTo>
                    <a:pt x="204" y="210"/>
                  </a:lnTo>
                  <a:lnTo>
                    <a:pt x="208" y="260"/>
                  </a:lnTo>
                  <a:lnTo>
                    <a:pt x="208" y="26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08" y="316"/>
                  </a:lnTo>
                  <a:lnTo>
                    <a:pt x="204" y="322"/>
                  </a:lnTo>
                  <a:lnTo>
                    <a:pt x="204" y="322"/>
                  </a:lnTo>
                  <a:lnTo>
                    <a:pt x="204" y="366"/>
                  </a:lnTo>
                  <a:lnTo>
                    <a:pt x="204" y="366"/>
                  </a:lnTo>
                  <a:lnTo>
                    <a:pt x="202" y="382"/>
                  </a:lnTo>
                  <a:lnTo>
                    <a:pt x="200" y="394"/>
                  </a:lnTo>
                  <a:lnTo>
                    <a:pt x="196" y="404"/>
                  </a:lnTo>
                  <a:lnTo>
                    <a:pt x="192" y="410"/>
                  </a:lnTo>
                  <a:lnTo>
                    <a:pt x="192" y="410"/>
                  </a:lnTo>
                  <a:lnTo>
                    <a:pt x="192" y="422"/>
                  </a:lnTo>
                  <a:lnTo>
                    <a:pt x="192" y="422"/>
                  </a:lnTo>
                  <a:lnTo>
                    <a:pt x="198" y="446"/>
                  </a:lnTo>
                  <a:lnTo>
                    <a:pt x="200" y="448"/>
                  </a:lnTo>
                  <a:lnTo>
                    <a:pt x="200" y="470"/>
                  </a:lnTo>
                  <a:lnTo>
                    <a:pt x="200" y="470"/>
                  </a:lnTo>
                  <a:lnTo>
                    <a:pt x="194" y="480"/>
                  </a:lnTo>
                  <a:lnTo>
                    <a:pt x="188" y="486"/>
                  </a:lnTo>
                  <a:lnTo>
                    <a:pt x="180" y="492"/>
                  </a:lnTo>
                  <a:lnTo>
                    <a:pt x="170" y="496"/>
                  </a:lnTo>
                  <a:lnTo>
                    <a:pt x="170" y="496"/>
                  </a:lnTo>
                  <a:lnTo>
                    <a:pt x="168" y="554"/>
                  </a:lnTo>
                  <a:lnTo>
                    <a:pt x="168" y="554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6" y="650"/>
                  </a:lnTo>
                  <a:lnTo>
                    <a:pt x="166" y="650"/>
                  </a:lnTo>
                  <a:lnTo>
                    <a:pt x="168" y="688"/>
                  </a:lnTo>
                  <a:lnTo>
                    <a:pt x="168" y="688"/>
                  </a:lnTo>
                  <a:lnTo>
                    <a:pt x="168" y="734"/>
                  </a:lnTo>
                  <a:lnTo>
                    <a:pt x="170" y="798"/>
                  </a:lnTo>
                  <a:lnTo>
                    <a:pt x="172" y="800"/>
                  </a:lnTo>
                  <a:lnTo>
                    <a:pt x="172" y="800"/>
                  </a:lnTo>
                  <a:lnTo>
                    <a:pt x="182" y="834"/>
                  </a:lnTo>
                  <a:lnTo>
                    <a:pt x="182" y="834"/>
                  </a:lnTo>
                  <a:lnTo>
                    <a:pt x="174" y="852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4"/>
                  </a:lnTo>
                  <a:lnTo>
                    <a:pt x="168" y="876"/>
                  </a:lnTo>
                  <a:lnTo>
                    <a:pt x="168" y="876"/>
                  </a:lnTo>
                  <a:lnTo>
                    <a:pt x="166" y="874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64" y="866"/>
                  </a:lnTo>
                  <a:lnTo>
                    <a:pt x="160" y="862"/>
                  </a:lnTo>
                  <a:lnTo>
                    <a:pt x="160" y="862"/>
                  </a:lnTo>
                  <a:lnTo>
                    <a:pt x="146" y="870"/>
                  </a:lnTo>
                  <a:lnTo>
                    <a:pt x="146" y="872"/>
                  </a:lnTo>
                  <a:lnTo>
                    <a:pt x="146" y="894"/>
                  </a:lnTo>
                  <a:lnTo>
                    <a:pt x="146" y="894"/>
                  </a:lnTo>
                  <a:lnTo>
                    <a:pt x="140" y="894"/>
                  </a:lnTo>
                  <a:lnTo>
                    <a:pt x="138" y="890"/>
                  </a:lnTo>
                  <a:lnTo>
                    <a:pt x="138" y="890"/>
                  </a:lnTo>
                  <a:lnTo>
                    <a:pt x="138" y="876"/>
                  </a:lnTo>
                  <a:lnTo>
                    <a:pt x="138" y="876"/>
                  </a:lnTo>
                  <a:lnTo>
                    <a:pt x="136" y="868"/>
                  </a:lnTo>
                  <a:lnTo>
                    <a:pt x="130" y="864"/>
                  </a:lnTo>
                  <a:lnTo>
                    <a:pt x="130" y="864"/>
                  </a:lnTo>
                  <a:lnTo>
                    <a:pt x="118" y="880"/>
                  </a:lnTo>
                  <a:lnTo>
                    <a:pt x="118" y="880"/>
                  </a:lnTo>
                  <a:lnTo>
                    <a:pt x="112" y="886"/>
                  </a:lnTo>
                  <a:lnTo>
                    <a:pt x="106" y="892"/>
                  </a:lnTo>
                  <a:lnTo>
                    <a:pt x="98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78" y="894"/>
                  </a:lnTo>
                  <a:lnTo>
                    <a:pt x="70" y="88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66" y="878"/>
                  </a:lnTo>
                  <a:lnTo>
                    <a:pt x="66" y="878"/>
                  </a:lnTo>
                  <a:lnTo>
                    <a:pt x="70" y="874"/>
                  </a:lnTo>
                  <a:lnTo>
                    <a:pt x="70" y="874"/>
                  </a:lnTo>
                  <a:lnTo>
                    <a:pt x="82" y="872"/>
                  </a:lnTo>
                  <a:lnTo>
                    <a:pt x="82" y="872"/>
                  </a:lnTo>
                  <a:lnTo>
                    <a:pt x="86" y="870"/>
                  </a:lnTo>
                  <a:lnTo>
                    <a:pt x="88" y="866"/>
                  </a:lnTo>
                  <a:lnTo>
                    <a:pt x="94" y="850"/>
                  </a:lnTo>
                  <a:lnTo>
                    <a:pt x="94" y="850"/>
                  </a:lnTo>
                  <a:lnTo>
                    <a:pt x="98" y="834"/>
                  </a:lnTo>
                  <a:lnTo>
                    <a:pt x="98" y="820"/>
                  </a:lnTo>
                  <a:lnTo>
                    <a:pt x="98" y="820"/>
                  </a:lnTo>
                  <a:lnTo>
                    <a:pt x="98" y="802"/>
                  </a:lnTo>
                  <a:lnTo>
                    <a:pt x="94" y="782"/>
                  </a:lnTo>
                  <a:lnTo>
                    <a:pt x="90" y="762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78" y="708"/>
                  </a:lnTo>
                  <a:lnTo>
                    <a:pt x="72" y="666"/>
                  </a:lnTo>
                  <a:lnTo>
                    <a:pt x="72" y="666"/>
                  </a:lnTo>
                  <a:lnTo>
                    <a:pt x="50" y="588"/>
                  </a:lnTo>
                  <a:lnTo>
                    <a:pt x="50" y="588"/>
                  </a:lnTo>
                  <a:lnTo>
                    <a:pt x="46" y="562"/>
                  </a:lnTo>
                  <a:lnTo>
                    <a:pt x="42" y="526"/>
                  </a:lnTo>
                  <a:lnTo>
                    <a:pt x="42" y="526"/>
                  </a:lnTo>
                  <a:lnTo>
                    <a:pt x="30" y="488"/>
                  </a:lnTo>
                  <a:lnTo>
                    <a:pt x="28" y="486"/>
                  </a:lnTo>
                  <a:lnTo>
                    <a:pt x="28" y="486"/>
                  </a:lnTo>
                  <a:lnTo>
                    <a:pt x="14" y="484"/>
                  </a:lnTo>
                  <a:lnTo>
                    <a:pt x="14" y="484"/>
                  </a:lnTo>
                  <a:lnTo>
                    <a:pt x="8" y="472"/>
                  </a:lnTo>
                  <a:lnTo>
                    <a:pt x="4" y="456"/>
                  </a:lnTo>
                  <a:lnTo>
                    <a:pt x="2" y="438"/>
                  </a:lnTo>
                  <a:lnTo>
                    <a:pt x="0" y="418"/>
                  </a:lnTo>
                  <a:lnTo>
                    <a:pt x="0" y="404"/>
                  </a:lnTo>
                  <a:lnTo>
                    <a:pt x="0" y="404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32" y="300"/>
                  </a:lnTo>
                  <a:lnTo>
                    <a:pt x="32" y="300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70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0" y="248"/>
                  </a:lnTo>
                  <a:lnTo>
                    <a:pt x="40" y="248"/>
                  </a:lnTo>
                  <a:lnTo>
                    <a:pt x="32" y="232"/>
                  </a:lnTo>
                  <a:lnTo>
                    <a:pt x="32" y="226"/>
                  </a:lnTo>
                  <a:lnTo>
                    <a:pt x="32" y="226"/>
                  </a:lnTo>
                  <a:lnTo>
                    <a:pt x="32" y="216"/>
                  </a:lnTo>
                  <a:lnTo>
                    <a:pt x="36" y="208"/>
                  </a:lnTo>
                  <a:lnTo>
                    <a:pt x="42" y="202"/>
                  </a:lnTo>
                  <a:lnTo>
                    <a:pt x="50" y="198"/>
                  </a:lnTo>
                  <a:lnTo>
                    <a:pt x="50" y="198"/>
                  </a:lnTo>
                  <a:lnTo>
                    <a:pt x="52" y="19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2" y="170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4" y="146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0" y="11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6" y="76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2" y="38"/>
                  </a:lnTo>
                  <a:lnTo>
                    <a:pt x="42" y="26"/>
                  </a:lnTo>
                  <a:lnTo>
                    <a:pt x="54" y="16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6" y="6"/>
                  </a:lnTo>
                  <a:lnTo>
                    <a:pt x="124" y="12"/>
                  </a:lnTo>
                  <a:lnTo>
                    <a:pt x="134" y="22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62" y="64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70" y="104"/>
                  </a:lnTo>
                  <a:lnTo>
                    <a:pt x="174" y="11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96" y="132"/>
                  </a:lnTo>
                  <a:lnTo>
                    <a:pt x="196" y="132"/>
                  </a:lnTo>
                  <a:lnTo>
                    <a:pt x="192" y="138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98" y="144"/>
                  </a:lnTo>
                  <a:lnTo>
                    <a:pt x="206" y="146"/>
                  </a:lnTo>
                  <a:lnTo>
                    <a:pt x="206" y="146"/>
                  </a:lnTo>
                  <a:lnTo>
                    <a:pt x="214" y="148"/>
                  </a:lnTo>
                  <a:lnTo>
                    <a:pt x="214" y="148"/>
                  </a:lnTo>
                  <a:close/>
                  <a:moveTo>
                    <a:pt x="146" y="770"/>
                  </a:moveTo>
                  <a:lnTo>
                    <a:pt x="146" y="770"/>
                  </a:lnTo>
                  <a:lnTo>
                    <a:pt x="146" y="754"/>
                  </a:lnTo>
                  <a:lnTo>
                    <a:pt x="142" y="738"/>
                  </a:lnTo>
                  <a:lnTo>
                    <a:pt x="138" y="722"/>
                  </a:lnTo>
                  <a:lnTo>
                    <a:pt x="132" y="710"/>
                  </a:lnTo>
                  <a:lnTo>
                    <a:pt x="132" y="710"/>
                  </a:lnTo>
                  <a:lnTo>
                    <a:pt x="128" y="720"/>
                  </a:lnTo>
                  <a:lnTo>
                    <a:pt x="128" y="734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6" y="774"/>
                  </a:lnTo>
                  <a:lnTo>
                    <a:pt x="126" y="774"/>
                  </a:lnTo>
                  <a:lnTo>
                    <a:pt x="128" y="788"/>
                  </a:lnTo>
                  <a:lnTo>
                    <a:pt x="130" y="798"/>
                  </a:lnTo>
                  <a:lnTo>
                    <a:pt x="134" y="806"/>
                  </a:lnTo>
                  <a:lnTo>
                    <a:pt x="138" y="810"/>
                  </a:lnTo>
                  <a:lnTo>
                    <a:pt x="140" y="810"/>
                  </a:lnTo>
                  <a:lnTo>
                    <a:pt x="140" y="810"/>
                  </a:lnTo>
                  <a:lnTo>
                    <a:pt x="142" y="788"/>
                  </a:lnTo>
                  <a:lnTo>
                    <a:pt x="142" y="788"/>
                  </a:lnTo>
                  <a:lnTo>
                    <a:pt x="146" y="780"/>
                  </a:lnTo>
                  <a:lnTo>
                    <a:pt x="146" y="770"/>
                  </a:lnTo>
                  <a:lnTo>
                    <a:pt x="146" y="770"/>
                  </a:lnTo>
                  <a:close/>
                  <a:moveTo>
                    <a:pt x="176" y="324"/>
                  </a:moveTo>
                  <a:lnTo>
                    <a:pt x="176" y="324"/>
                  </a:lnTo>
                  <a:lnTo>
                    <a:pt x="174" y="302"/>
                  </a:lnTo>
                  <a:lnTo>
                    <a:pt x="174" y="284"/>
                  </a:lnTo>
                  <a:lnTo>
                    <a:pt x="170" y="270"/>
                  </a:lnTo>
                  <a:lnTo>
                    <a:pt x="166" y="262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56" y="282"/>
                  </a:lnTo>
                  <a:lnTo>
                    <a:pt x="142" y="304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0" y="314"/>
                  </a:lnTo>
                  <a:lnTo>
                    <a:pt x="138" y="318"/>
                  </a:lnTo>
                  <a:lnTo>
                    <a:pt x="138" y="326"/>
                  </a:lnTo>
                  <a:lnTo>
                    <a:pt x="138" y="326"/>
                  </a:lnTo>
                  <a:lnTo>
                    <a:pt x="138" y="330"/>
                  </a:lnTo>
                  <a:lnTo>
                    <a:pt x="140" y="338"/>
                  </a:lnTo>
                  <a:lnTo>
                    <a:pt x="150" y="354"/>
                  </a:lnTo>
                  <a:lnTo>
                    <a:pt x="150" y="354"/>
                  </a:lnTo>
                  <a:lnTo>
                    <a:pt x="170" y="382"/>
                  </a:lnTo>
                  <a:lnTo>
                    <a:pt x="172" y="380"/>
                  </a:lnTo>
                  <a:lnTo>
                    <a:pt x="172" y="380"/>
                  </a:lnTo>
                  <a:lnTo>
                    <a:pt x="174" y="350"/>
                  </a:lnTo>
                  <a:lnTo>
                    <a:pt x="176" y="324"/>
                  </a:lnTo>
                  <a:lnTo>
                    <a:pt x="176" y="3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91" name="Group 67"/>
          <p:cNvGrpSpPr>
            <a:grpSpLocks noChangeAspect="1"/>
          </p:cNvGrpSpPr>
          <p:nvPr userDrawn="1"/>
        </p:nvGrpSpPr>
        <p:grpSpPr bwMode="auto">
          <a:xfrm flipH="1" flipV="1">
            <a:off x="152398" y="152400"/>
            <a:ext cx="1600202" cy="1033671"/>
            <a:chOff x="2497" y="1995"/>
            <a:chExt cx="805" cy="5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auto">
            <a:xfrm>
              <a:off x="3043" y="2467"/>
              <a:ext cx="46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auto">
            <a:xfrm>
              <a:off x="2699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Rectangle 71"/>
            <p:cNvSpPr>
              <a:spLocks noChangeArrowheads="1"/>
            </p:cNvSpPr>
            <p:nvPr userDrawn="1"/>
          </p:nvSpPr>
          <p:spPr bwMode="auto">
            <a:xfrm>
              <a:off x="2598" y="2467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Rectangle 72"/>
            <p:cNvSpPr>
              <a:spLocks noChangeArrowheads="1"/>
            </p:cNvSpPr>
            <p:nvPr userDrawn="1"/>
          </p:nvSpPr>
          <p:spPr bwMode="auto">
            <a:xfrm>
              <a:off x="2497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Rectangle 73"/>
            <p:cNvSpPr>
              <a:spLocks noChangeArrowheads="1"/>
            </p:cNvSpPr>
            <p:nvPr userDrawn="1"/>
          </p:nvSpPr>
          <p:spPr bwMode="auto">
            <a:xfrm>
              <a:off x="3148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Rectangle 74"/>
            <p:cNvSpPr>
              <a:spLocks noChangeArrowheads="1"/>
            </p:cNvSpPr>
            <p:nvPr userDrawn="1"/>
          </p:nvSpPr>
          <p:spPr bwMode="auto">
            <a:xfrm>
              <a:off x="3254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Rectangle 75"/>
            <p:cNvSpPr>
              <a:spLocks noChangeArrowheads="1"/>
            </p:cNvSpPr>
            <p:nvPr userDrawn="1"/>
          </p:nvSpPr>
          <p:spPr bwMode="auto">
            <a:xfrm>
              <a:off x="3148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Rectangle 76"/>
            <p:cNvSpPr>
              <a:spLocks noChangeArrowheads="1"/>
            </p:cNvSpPr>
            <p:nvPr userDrawn="1"/>
          </p:nvSpPr>
          <p:spPr bwMode="auto">
            <a:xfrm>
              <a:off x="3254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Rectangle 77"/>
            <p:cNvSpPr>
              <a:spLocks noChangeArrowheads="1"/>
            </p:cNvSpPr>
            <p:nvPr userDrawn="1"/>
          </p:nvSpPr>
          <p:spPr bwMode="auto">
            <a:xfrm>
              <a:off x="3148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Rectangle 78"/>
            <p:cNvSpPr>
              <a:spLocks noChangeArrowheads="1"/>
            </p:cNvSpPr>
            <p:nvPr userDrawn="1"/>
          </p:nvSpPr>
          <p:spPr bwMode="auto">
            <a:xfrm>
              <a:off x="3254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Rectangle 79"/>
            <p:cNvSpPr>
              <a:spLocks noChangeArrowheads="1"/>
            </p:cNvSpPr>
            <p:nvPr userDrawn="1"/>
          </p:nvSpPr>
          <p:spPr bwMode="auto">
            <a:xfrm>
              <a:off x="2940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80"/>
            <p:cNvSpPr>
              <a:spLocks noChangeArrowheads="1"/>
            </p:cNvSpPr>
            <p:nvPr userDrawn="1"/>
          </p:nvSpPr>
          <p:spPr bwMode="auto">
            <a:xfrm>
              <a:off x="3046" y="2206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39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>
              <a:off x="3148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3254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 userDrawn="1"/>
          </p:nvSpPr>
          <p:spPr bwMode="auto">
            <a:xfrm>
              <a:off x="2940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Rectangle 85"/>
            <p:cNvSpPr>
              <a:spLocks noChangeArrowheads="1"/>
            </p:cNvSpPr>
            <p:nvPr userDrawn="1"/>
          </p:nvSpPr>
          <p:spPr bwMode="auto">
            <a:xfrm>
              <a:off x="3046" y="2305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86"/>
            <p:cNvSpPr>
              <a:spLocks noChangeArrowheads="1"/>
            </p:cNvSpPr>
            <p:nvPr userDrawn="1"/>
          </p:nvSpPr>
          <p:spPr bwMode="auto">
            <a:xfrm>
              <a:off x="2839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Rectangle 87"/>
            <p:cNvSpPr>
              <a:spLocks noChangeArrowheads="1"/>
            </p:cNvSpPr>
            <p:nvPr userDrawn="1"/>
          </p:nvSpPr>
          <p:spPr bwMode="auto">
            <a:xfrm>
              <a:off x="3148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88"/>
            <p:cNvSpPr>
              <a:spLocks noChangeArrowheads="1"/>
            </p:cNvSpPr>
            <p:nvPr userDrawn="1"/>
          </p:nvSpPr>
          <p:spPr bwMode="auto">
            <a:xfrm>
              <a:off x="3254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1143000"/>
            <a:ext cx="7772400" cy="64633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1828800"/>
            <a:ext cx="7772400" cy="4616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3" name="Rectangle 32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7"/>
            <p:cNvGrpSpPr>
              <a:grpSpLocks noChangeAspect="1"/>
            </p:cNvGrpSpPr>
            <p:nvPr userDrawn="1"/>
          </p:nvGrpSpPr>
          <p:grpSpPr bwMode="auto">
            <a:xfrm flipH="1" flipV="1">
              <a:off x="152398" y="152400"/>
              <a:ext cx="1066802" cy="689114"/>
              <a:chOff x="2497" y="1995"/>
              <a:chExt cx="805" cy="52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8" name="Rectangle 69"/>
              <p:cNvSpPr>
                <a:spLocks noChangeArrowheads="1"/>
              </p:cNvSpPr>
              <p:nvPr userDrawn="1"/>
            </p:nvSpPr>
            <p:spPr bwMode="auto">
              <a:xfrm>
                <a:off x="3043" y="2467"/>
                <a:ext cx="46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70"/>
              <p:cNvSpPr>
                <a:spLocks noChangeArrowheads="1"/>
              </p:cNvSpPr>
              <p:nvPr userDrawn="1"/>
            </p:nvSpPr>
            <p:spPr bwMode="auto">
              <a:xfrm>
                <a:off x="2699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71"/>
              <p:cNvSpPr>
                <a:spLocks noChangeArrowheads="1"/>
              </p:cNvSpPr>
              <p:nvPr userDrawn="1"/>
            </p:nvSpPr>
            <p:spPr bwMode="auto">
              <a:xfrm>
                <a:off x="2598" y="2467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72"/>
              <p:cNvSpPr>
                <a:spLocks noChangeArrowheads="1"/>
              </p:cNvSpPr>
              <p:nvPr userDrawn="1"/>
            </p:nvSpPr>
            <p:spPr bwMode="auto">
              <a:xfrm>
                <a:off x="2497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73"/>
              <p:cNvSpPr>
                <a:spLocks noChangeArrowheads="1"/>
              </p:cNvSpPr>
              <p:nvPr userDrawn="1"/>
            </p:nvSpPr>
            <p:spPr bwMode="auto">
              <a:xfrm>
                <a:off x="3148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4"/>
              <p:cNvSpPr>
                <a:spLocks noChangeArrowheads="1"/>
              </p:cNvSpPr>
              <p:nvPr userDrawn="1"/>
            </p:nvSpPr>
            <p:spPr bwMode="auto">
              <a:xfrm>
                <a:off x="3254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75"/>
              <p:cNvSpPr>
                <a:spLocks noChangeArrowheads="1"/>
              </p:cNvSpPr>
              <p:nvPr userDrawn="1"/>
            </p:nvSpPr>
            <p:spPr bwMode="auto">
              <a:xfrm>
                <a:off x="3148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76"/>
              <p:cNvSpPr>
                <a:spLocks noChangeArrowheads="1"/>
              </p:cNvSpPr>
              <p:nvPr userDrawn="1"/>
            </p:nvSpPr>
            <p:spPr bwMode="auto">
              <a:xfrm>
                <a:off x="3254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77"/>
              <p:cNvSpPr>
                <a:spLocks noChangeArrowheads="1"/>
              </p:cNvSpPr>
              <p:nvPr userDrawn="1"/>
            </p:nvSpPr>
            <p:spPr bwMode="auto">
              <a:xfrm>
                <a:off x="3148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78"/>
              <p:cNvSpPr>
                <a:spLocks noChangeArrowheads="1"/>
              </p:cNvSpPr>
              <p:nvPr userDrawn="1"/>
            </p:nvSpPr>
            <p:spPr bwMode="auto">
              <a:xfrm>
                <a:off x="3254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79"/>
              <p:cNvSpPr>
                <a:spLocks noChangeArrowheads="1"/>
              </p:cNvSpPr>
              <p:nvPr userDrawn="1"/>
            </p:nvSpPr>
            <p:spPr bwMode="auto">
              <a:xfrm>
                <a:off x="2940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80"/>
              <p:cNvSpPr>
                <a:spLocks noChangeArrowheads="1"/>
              </p:cNvSpPr>
              <p:nvPr userDrawn="1"/>
            </p:nvSpPr>
            <p:spPr bwMode="auto">
              <a:xfrm>
                <a:off x="3046" y="2206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81"/>
              <p:cNvSpPr>
                <a:spLocks noChangeArrowheads="1"/>
              </p:cNvSpPr>
              <p:nvPr userDrawn="1"/>
            </p:nvSpPr>
            <p:spPr bwMode="auto">
              <a:xfrm>
                <a:off x="2839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82"/>
              <p:cNvSpPr>
                <a:spLocks noChangeArrowheads="1"/>
              </p:cNvSpPr>
              <p:nvPr userDrawn="1"/>
            </p:nvSpPr>
            <p:spPr bwMode="auto">
              <a:xfrm>
                <a:off x="3148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83"/>
              <p:cNvSpPr>
                <a:spLocks noChangeArrowheads="1"/>
              </p:cNvSpPr>
              <p:nvPr userDrawn="1"/>
            </p:nvSpPr>
            <p:spPr bwMode="auto">
              <a:xfrm>
                <a:off x="3254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84"/>
              <p:cNvSpPr>
                <a:spLocks noChangeArrowheads="1"/>
              </p:cNvSpPr>
              <p:nvPr userDrawn="1"/>
            </p:nvSpPr>
            <p:spPr bwMode="auto">
              <a:xfrm>
                <a:off x="2940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85"/>
              <p:cNvSpPr>
                <a:spLocks noChangeArrowheads="1"/>
              </p:cNvSpPr>
              <p:nvPr userDrawn="1"/>
            </p:nvSpPr>
            <p:spPr bwMode="auto">
              <a:xfrm>
                <a:off x="3046" y="2305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86"/>
              <p:cNvSpPr>
                <a:spLocks noChangeArrowheads="1"/>
              </p:cNvSpPr>
              <p:nvPr userDrawn="1"/>
            </p:nvSpPr>
            <p:spPr bwMode="auto">
              <a:xfrm>
                <a:off x="2839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87"/>
              <p:cNvSpPr>
                <a:spLocks noChangeArrowheads="1"/>
              </p:cNvSpPr>
              <p:nvPr userDrawn="1"/>
            </p:nvSpPr>
            <p:spPr bwMode="auto">
              <a:xfrm>
                <a:off x="3148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88"/>
              <p:cNvSpPr>
                <a:spLocks noChangeArrowheads="1"/>
              </p:cNvSpPr>
              <p:nvPr userDrawn="1"/>
            </p:nvSpPr>
            <p:spPr bwMode="auto">
              <a:xfrm>
                <a:off x="3254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8054975" y="0"/>
              <a:ext cx="1089025" cy="2663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2" y="0"/>
                </a:cxn>
                <a:cxn ang="0">
                  <a:pos x="1432" y="3492"/>
                </a:cxn>
                <a:cxn ang="0">
                  <a:pos x="1419" y="3252"/>
                </a:cxn>
                <a:cxn ang="0">
                  <a:pos x="1406" y="3024"/>
                </a:cxn>
                <a:cxn ang="0">
                  <a:pos x="1393" y="2807"/>
                </a:cxn>
                <a:cxn ang="0">
                  <a:pos x="1379" y="2601"/>
                </a:cxn>
                <a:cxn ang="0">
                  <a:pos x="1364" y="2407"/>
                </a:cxn>
                <a:cxn ang="0">
                  <a:pos x="1348" y="2222"/>
                </a:cxn>
                <a:cxn ang="0">
                  <a:pos x="1330" y="2047"/>
                </a:cxn>
                <a:cxn ang="0">
                  <a:pos x="1311" y="1881"/>
                </a:cxn>
                <a:cxn ang="0">
                  <a:pos x="1291" y="1726"/>
                </a:cxn>
                <a:cxn ang="0">
                  <a:pos x="1268" y="1580"/>
                </a:cxn>
                <a:cxn ang="0">
                  <a:pos x="1245" y="1442"/>
                </a:cxn>
                <a:cxn ang="0">
                  <a:pos x="1218" y="1313"/>
                </a:cxn>
                <a:cxn ang="0">
                  <a:pos x="1190" y="1192"/>
                </a:cxn>
                <a:cxn ang="0">
                  <a:pos x="1158" y="1078"/>
                </a:cxn>
                <a:cxn ang="0">
                  <a:pos x="1125" y="973"/>
                </a:cxn>
                <a:cxn ang="0">
                  <a:pos x="1089" y="873"/>
                </a:cxn>
                <a:cxn ang="0">
                  <a:pos x="1049" y="781"/>
                </a:cxn>
                <a:cxn ang="0">
                  <a:pos x="1007" y="696"/>
                </a:cxn>
                <a:cxn ang="0">
                  <a:pos x="962" y="617"/>
                </a:cxn>
                <a:cxn ang="0">
                  <a:pos x="913" y="544"/>
                </a:cxn>
                <a:cxn ang="0">
                  <a:pos x="860" y="475"/>
                </a:cxn>
                <a:cxn ang="0">
                  <a:pos x="804" y="413"/>
                </a:cxn>
                <a:cxn ang="0">
                  <a:pos x="744" y="354"/>
                </a:cxn>
                <a:cxn ang="0">
                  <a:pos x="680" y="301"/>
                </a:cxn>
                <a:cxn ang="0">
                  <a:pos x="611" y="252"/>
                </a:cxn>
                <a:cxn ang="0">
                  <a:pos x="539" y="206"/>
                </a:cxn>
                <a:cxn ang="0">
                  <a:pos x="461" y="165"/>
                </a:cxn>
                <a:cxn ang="0">
                  <a:pos x="379" y="128"/>
                </a:cxn>
                <a:cxn ang="0">
                  <a:pos x="292" y="92"/>
                </a:cxn>
                <a:cxn ang="0">
                  <a:pos x="200" y="59"/>
                </a:cxn>
                <a:cxn ang="0">
                  <a:pos x="103" y="28"/>
                </a:cxn>
                <a:cxn ang="0">
                  <a:pos x="0" y="0"/>
                </a:cxn>
              </a:cxnLst>
              <a:rect l="0" t="0" r="r" b="b"/>
              <a:pathLst>
                <a:path w="1432" h="3492">
                  <a:moveTo>
                    <a:pt x="0" y="0"/>
                  </a:moveTo>
                  <a:lnTo>
                    <a:pt x="1432" y="0"/>
                  </a:lnTo>
                  <a:lnTo>
                    <a:pt x="1432" y="3492"/>
                  </a:lnTo>
                  <a:lnTo>
                    <a:pt x="1419" y="3252"/>
                  </a:lnTo>
                  <a:lnTo>
                    <a:pt x="1406" y="3024"/>
                  </a:lnTo>
                  <a:lnTo>
                    <a:pt x="1393" y="2807"/>
                  </a:lnTo>
                  <a:lnTo>
                    <a:pt x="1379" y="2601"/>
                  </a:lnTo>
                  <a:lnTo>
                    <a:pt x="1364" y="2407"/>
                  </a:lnTo>
                  <a:lnTo>
                    <a:pt x="1348" y="2222"/>
                  </a:lnTo>
                  <a:lnTo>
                    <a:pt x="1330" y="2047"/>
                  </a:lnTo>
                  <a:lnTo>
                    <a:pt x="1311" y="1881"/>
                  </a:lnTo>
                  <a:lnTo>
                    <a:pt x="1291" y="1726"/>
                  </a:lnTo>
                  <a:lnTo>
                    <a:pt x="1268" y="1580"/>
                  </a:lnTo>
                  <a:lnTo>
                    <a:pt x="1245" y="1442"/>
                  </a:lnTo>
                  <a:lnTo>
                    <a:pt x="1218" y="1313"/>
                  </a:lnTo>
                  <a:lnTo>
                    <a:pt x="1190" y="1192"/>
                  </a:lnTo>
                  <a:lnTo>
                    <a:pt x="1158" y="1078"/>
                  </a:lnTo>
                  <a:lnTo>
                    <a:pt x="1125" y="973"/>
                  </a:lnTo>
                  <a:lnTo>
                    <a:pt x="1089" y="873"/>
                  </a:lnTo>
                  <a:lnTo>
                    <a:pt x="1049" y="781"/>
                  </a:lnTo>
                  <a:lnTo>
                    <a:pt x="1007" y="696"/>
                  </a:lnTo>
                  <a:lnTo>
                    <a:pt x="962" y="617"/>
                  </a:lnTo>
                  <a:lnTo>
                    <a:pt x="913" y="544"/>
                  </a:lnTo>
                  <a:lnTo>
                    <a:pt x="860" y="475"/>
                  </a:lnTo>
                  <a:lnTo>
                    <a:pt x="804" y="413"/>
                  </a:lnTo>
                  <a:lnTo>
                    <a:pt x="744" y="354"/>
                  </a:lnTo>
                  <a:lnTo>
                    <a:pt x="680" y="301"/>
                  </a:lnTo>
                  <a:lnTo>
                    <a:pt x="611" y="252"/>
                  </a:lnTo>
                  <a:lnTo>
                    <a:pt x="539" y="206"/>
                  </a:lnTo>
                  <a:lnTo>
                    <a:pt x="461" y="165"/>
                  </a:lnTo>
                  <a:lnTo>
                    <a:pt x="379" y="128"/>
                  </a:lnTo>
                  <a:lnTo>
                    <a:pt x="292" y="92"/>
                  </a:lnTo>
                  <a:lnTo>
                    <a:pt x="200" y="59"/>
                  </a:lnTo>
                  <a:lnTo>
                    <a:pt x="10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1295400" y="5715000"/>
              <a:ext cx="6858000" cy="914400"/>
            </a:xfrm>
            <a:custGeom>
              <a:avLst/>
              <a:gdLst/>
              <a:ahLst/>
              <a:cxnLst>
                <a:cxn ang="0">
                  <a:pos x="17264" y="180"/>
                </a:cxn>
                <a:cxn ang="0">
                  <a:pos x="16706" y="689"/>
                </a:cxn>
                <a:cxn ang="0">
                  <a:pos x="15959" y="1141"/>
                </a:cxn>
                <a:cxn ang="0">
                  <a:pos x="15050" y="1535"/>
                </a:cxn>
                <a:cxn ang="0">
                  <a:pos x="14003" y="1871"/>
                </a:cxn>
                <a:cxn ang="0">
                  <a:pos x="12844" y="2151"/>
                </a:cxn>
                <a:cxn ang="0">
                  <a:pos x="11599" y="2374"/>
                </a:cxn>
                <a:cxn ang="0">
                  <a:pos x="10294" y="2540"/>
                </a:cxn>
                <a:cxn ang="0">
                  <a:pos x="8951" y="2649"/>
                </a:cxn>
                <a:cxn ang="0">
                  <a:pos x="7599" y="2704"/>
                </a:cxn>
                <a:cxn ang="0">
                  <a:pos x="6264" y="2702"/>
                </a:cxn>
                <a:cxn ang="0">
                  <a:pos x="4968" y="2645"/>
                </a:cxn>
                <a:cxn ang="0">
                  <a:pos x="3740" y="2534"/>
                </a:cxn>
                <a:cxn ang="0">
                  <a:pos x="2603" y="2367"/>
                </a:cxn>
                <a:cxn ang="0">
                  <a:pos x="1584" y="2147"/>
                </a:cxn>
                <a:cxn ang="0">
                  <a:pos x="708" y="1871"/>
                </a:cxn>
                <a:cxn ang="0">
                  <a:pos x="0" y="1543"/>
                </a:cxn>
                <a:cxn ang="0">
                  <a:pos x="341" y="1635"/>
                </a:cxn>
                <a:cxn ang="0">
                  <a:pos x="1155" y="1920"/>
                </a:cxn>
                <a:cxn ang="0">
                  <a:pos x="2121" y="2151"/>
                </a:cxn>
                <a:cxn ang="0">
                  <a:pos x="3215" y="2331"/>
                </a:cxn>
                <a:cxn ang="0">
                  <a:pos x="4413" y="2457"/>
                </a:cxn>
                <a:cxn ang="0">
                  <a:pos x="5686" y="2531"/>
                </a:cxn>
                <a:cxn ang="0">
                  <a:pos x="7011" y="2550"/>
                </a:cxn>
                <a:cxn ang="0">
                  <a:pos x="8361" y="2515"/>
                </a:cxn>
                <a:cxn ang="0">
                  <a:pos x="9712" y="2426"/>
                </a:cxn>
                <a:cxn ang="0">
                  <a:pos x="11037" y="2283"/>
                </a:cxn>
                <a:cxn ang="0">
                  <a:pos x="12311" y="2084"/>
                </a:cxn>
                <a:cxn ang="0">
                  <a:pos x="13509" y="1831"/>
                </a:cxn>
                <a:cxn ang="0">
                  <a:pos x="14604" y="1522"/>
                </a:cxn>
                <a:cxn ang="0">
                  <a:pos x="15571" y="1158"/>
                </a:cxn>
                <a:cxn ang="0">
                  <a:pos x="16386" y="737"/>
                </a:cxn>
                <a:cxn ang="0">
                  <a:pos x="17021" y="260"/>
                </a:cxn>
              </a:cxnLst>
              <a:rect l="0" t="0" r="r" b="b"/>
              <a:pathLst>
                <a:path w="17264" h="2710">
                  <a:moveTo>
                    <a:pt x="17264" y="0"/>
                  </a:moveTo>
                  <a:lnTo>
                    <a:pt x="17264" y="180"/>
                  </a:lnTo>
                  <a:lnTo>
                    <a:pt x="17010" y="442"/>
                  </a:lnTo>
                  <a:lnTo>
                    <a:pt x="16706" y="689"/>
                  </a:lnTo>
                  <a:lnTo>
                    <a:pt x="16354" y="923"/>
                  </a:lnTo>
                  <a:lnTo>
                    <a:pt x="15959" y="1141"/>
                  </a:lnTo>
                  <a:lnTo>
                    <a:pt x="15524" y="1345"/>
                  </a:lnTo>
                  <a:lnTo>
                    <a:pt x="15050" y="1535"/>
                  </a:lnTo>
                  <a:lnTo>
                    <a:pt x="14543" y="1710"/>
                  </a:lnTo>
                  <a:lnTo>
                    <a:pt x="14003" y="1871"/>
                  </a:lnTo>
                  <a:lnTo>
                    <a:pt x="13437" y="2018"/>
                  </a:lnTo>
                  <a:lnTo>
                    <a:pt x="12844" y="2151"/>
                  </a:lnTo>
                  <a:lnTo>
                    <a:pt x="12232" y="2269"/>
                  </a:lnTo>
                  <a:lnTo>
                    <a:pt x="11599" y="2374"/>
                  </a:lnTo>
                  <a:lnTo>
                    <a:pt x="10952" y="2464"/>
                  </a:lnTo>
                  <a:lnTo>
                    <a:pt x="10294" y="2540"/>
                  </a:lnTo>
                  <a:lnTo>
                    <a:pt x="9625" y="2602"/>
                  </a:lnTo>
                  <a:lnTo>
                    <a:pt x="8951" y="2649"/>
                  </a:lnTo>
                  <a:lnTo>
                    <a:pt x="8275" y="2684"/>
                  </a:lnTo>
                  <a:lnTo>
                    <a:pt x="7599" y="2704"/>
                  </a:lnTo>
                  <a:lnTo>
                    <a:pt x="6928" y="2710"/>
                  </a:lnTo>
                  <a:lnTo>
                    <a:pt x="6264" y="2702"/>
                  </a:lnTo>
                  <a:lnTo>
                    <a:pt x="5609" y="2681"/>
                  </a:lnTo>
                  <a:lnTo>
                    <a:pt x="4968" y="2645"/>
                  </a:lnTo>
                  <a:lnTo>
                    <a:pt x="4344" y="2597"/>
                  </a:lnTo>
                  <a:lnTo>
                    <a:pt x="3740" y="2534"/>
                  </a:lnTo>
                  <a:lnTo>
                    <a:pt x="3158" y="2457"/>
                  </a:lnTo>
                  <a:lnTo>
                    <a:pt x="2603" y="2367"/>
                  </a:lnTo>
                  <a:lnTo>
                    <a:pt x="2077" y="2264"/>
                  </a:lnTo>
                  <a:lnTo>
                    <a:pt x="1584" y="2147"/>
                  </a:lnTo>
                  <a:lnTo>
                    <a:pt x="1126" y="2016"/>
                  </a:lnTo>
                  <a:lnTo>
                    <a:pt x="708" y="1871"/>
                  </a:lnTo>
                  <a:lnTo>
                    <a:pt x="331" y="1714"/>
                  </a:lnTo>
                  <a:lnTo>
                    <a:pt x="0" y="1543"/>
                  </a:lnTo>
                  <a:lnTo>
                    <a:pt x="0" y="1474"/>
                  </a:lnTo>
                  <a:lnTo>
                    <a:pt x="341" y="1635"/>
                  </a:lnTo>
                  <a:lnTo>
                    <a:pt x="727" y="1784"/>
                  </a:lnTo>
                  <a:lnTo>
                    <a:pt x="1155" y="1920"/>
                  </a:lnTo>
                  <a:lnTo>
                    <a:pt x="1621" y="2042"/>
                  </a:lnTo>
                  <a:lnTo>
                    <a:pt x="2121" y="2151"/>
                  </a:lnTo>
                  <a:lnTo>
                    <a:pt x="2654" y="2249"/>
                  </a:lnTo>
                  <a:lnTo>
                    <a:pt x="3215" y="2331"/>
                  </a:lnTo>
                  <a:lnTo>
                    <a:pt x="3803" y="2401"/>
                  </a:lnTo>
                  <a:lnTo>
                    <a:pt x="4413" y="2457"/>
                  </a:lnTo>
                  <a:lnTo>
                    <a:pt x="5041" y="2500"/>
                  </a:lnTo>
                  <a:lnTo>
                    <a:pt x="5686" y="2531"/>
                  </a:lnTo>
                  <a:lnTo>
                    <a:pt x="6343" y="2547"/>
                  </a:lnTo>
                  <a:lnTo>
                    <a:pt x="7011" y="2550"/>
                  </a:lnTo>
                  <a:lnTo>
                    <a:pt x="7685" y="2539"/>
                  </a:lnTo>
                  <a:lnTo>
                    <a:pt x="8361" y="2515"/>
                  </a:lnTo>
                  <a:lnTo>
                    <a:pt x="9039" y="2478"/>
                  </a:lnTo>
                  <a:lnTo>
                    <a:pt x="9712" y="2426"/>
                  </a:lnTo>
                  <a:lnTo>
                    <a:pt x="10379" y="2361"/>
                  </a:lnTo>
                  <a:lnTo>
                    <a:pt x="11037" y="2283"/>
                  </a:lnTo>
                  <a:lnTo>
                    <a:pt x="11682" y="2190"/>
                  </a:lnTo>
                  <a:lnTo>
                    <a:pt x="12311" y="2084"/>
                  </a:lnTo>
                  <a:lnTo>
                    <a:pt x="12921" y="1964"/>
                  </a:lnTo>
                  <a:lnTo>
                    <a:pt x="13509" y="1831"/>
                  </a:lnTo>
                  <a:lnTo>
                    <a:pt x="14070" y="1683"/>
                  </a:lnTo>
                  <a:lnTo>
                    <a:pt x="14604" y="1522"/>
                  </a:lnTo>
                  <a:lnTo>
                    <a:pt x="15105" y="1347"/>
                  </a:lnTo>
                  <a:lnTo>
                    <a:pt x="15571" y="1158"/>
                  </a:lnTo>
                  <a:lnTo>
                    <a:pt x="15999" y="954"/>
                  </a:lnTo>
                  <a:lnTo>
                    <a:pt x="16386" y="737"/>
                  </a:lnTo>
                  <a:lnTo>
                    <a:pt x="16728" y="506"/>
                  </a:lnTo>
                  <a:lnTo>
                    <a:pt x="17021" y="260"/>
                  </a:lnTo>
                  <a:lnTo>
                    <a:pt x="1726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50000">
                  <a:schemeClr val="accent2"/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88646-8CEC-4AE4-B1E7-ADF9D885FD96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2618-C234-4528-BB60-72360CB0937F}" type="datetimeFigureOut">
              <a:rPr lang="en-US" smtClean="0"/>
              <a:pPr/>
              <a:t>5/18/2019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29.png"/><Relationship Id="rId7" Type="http://schemas.openxmlformats.org/officeDocument/2006/relationships/image" Target="../media/image33.jpeg"/><Relationship Id="rId12" Type="http://schemas.openxmlformats.org/officeDocument/2006/relationships/image" Target="../media/image38.jpe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5" Type="http://schemas.openxmlformats.org/officeDocument/2006/relationships/image" Target="../media/image41.jpe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png"/><Relationship Id="rId7" Type="http://schemas.openxmlformats.org/officeDocument/2006/relationships/image" Target="../media/image50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47.jpeg"/><Relationship Id="rId9" Type="http://schemas.openxmlformats.org/officeDocument/2006/relationships/image" Target="../media/image5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12" Type="http://schemas.openxmlformats.org/officeDocument/2006/relationships/image" Target="../media/image2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31840" y="2420888"/>
            <a:ext cx="2857520" cy="1842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学号：</a:t>
            </a: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11821095</a:t>
            </a:r>
          </a:p>
          <a:p>
            <a:pPr algn="l">
              <a:lnSpc>
                <a:spcPct val="200000"/>
              </a:lnSpc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姓名：葛林林</a:t>
            </a:r>
            <a:endParaRPr lang="en-US" altLang="zh-CN" sz="2000" b="1" dirty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Wingdings" pitchFamily="2" charset="2"/>
            </a:endParaRPr>
          </a:p>
          <a:p>
            <a:pPr algn="l">
              <a:lnSpc>
                <a:spcPct val="200000"/>
              </a:lnSpc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日期：</a:t>
            </a: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2019.03.19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99592" y="1196752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楷体" pitchFamily="49" charset="-122"/>
                <a:ea typeface="楷体" pitchFamily="49" charset="-122"/>
              </a:rPr>
              <a:t>基于视觉的人体建模系统简介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4.3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图像预处理模块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14600"/>
            <a:ext cx="5472113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4" y="1196752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批量图像的自动化前景背景分割</a:t>
            </a:r>
          </a:p>
        </p:txBody>
      </p:sp>
    </p:spTree>
    <p:extLst>
      <p:ext uri="{BB962C8B-B14F-4D97-AF65-F5344CB8AC3E}">
        <p14:creationId xmlns:p14="http://schemas.microsoft.com/office/powerpoint/2010/main" val="4032717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5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基于立体视觉的人体模型点云获取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grpSp>
        <p:nvGrpSpPr>
          <p:cNvPr id="6" name="组合 6238"/>
          <p:cNvGrpSpPr>
            <a:grpSpLocks/>
          </p:cNvGrpSpPr>
          <p:nvPr/>
        </p:nvGrpSpPr>
        <p:grpSpPr bwMode="auto">
          <a:xfrm>
            <a:off x="113506" y="1325563"/>
            <a:ext cx="2447925" cy="4281487"/>
            <a:chOff x="251520" y="1191190"/>
            <a:chExt cx="2664296" cy="4608512"/>
          </a:xfrm>
        </p:grpSpPr>
        <p:sp>
          <p:nvSpPr>
            <p:cNvPr id="7" name="矩形 6"/>
            <p:cNvSpPr/>
            <p:nvPr/>
          </p:nvSpPr>
          <p:spPr>
            <a:xfrm>
              <a:off x="251520" y="1191190"/>
              <a:ext cx="2664296" cy="46085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429" y="1344978"/>
              <a:ext cx="936478" cy="29561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rPr>
                <a:t>数据获取</a:t>
              </a:r>
            </a:p>
          </p:txBody>
        </p:sp>
        <p:pic>
          <p:nvPicPr>
            <p:cNvPr id="9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24" y="2838264"/>
              <a:ext cx="1689562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组合 19"/>
            <p:cNvGrpSpPr>
              <a:grpSpLocks/>
            </p:cNvGrpSpPr>
            <p:nvPr/>
          </p:nvGrpSpPr>
          <p:grpSpPr bwMode="auto">
            <a:xfrm rot="-266197">
              <a:off x="602213" y="4599550"/>
              <a:ext cx="873106" cy="452541"/>
              <a:chOff x="1143374" y="3577007"/>
              <a:chExt cx="873106" cy="452541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31566">
                <a:off x="1143374" y="3577007"/>
                <a:ext cx="392222" cy="313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48453">
                <a:off x="1624080" y="3716348"/>
                <a:ext cx="392400" cy="31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组合 6237"/>
            <p:cNvGrpSpPr>
              <a:grpSpLocks/>
            </p:cNvGrpSpPr>
            <p:nvPr/>
          </p:nvGrpSpPr>
          <p:grpSpPr bwMode="auto">
            <a:xfrm>
              <a:off x="1739754" y="4616539"/>
              <a:ext cx="845718" cy="425156"/>
              <a:chOff x="1739754" y="4616539"/>
              <a:chExt cx="845718" cy="425156"/>
            </a:xfrm>
          </p:grpSpPr>
          <p:pic>
            <p:nvPicPr>
              <p:cNvPr id="18" name="Picture 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867224">
                <a:off x="1739754" y="4728495"/>
                <a:ext cx="392400" cy="31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6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921826">
                <a:off x="2193072" y="4616539"/>
                <a:ext cx="392400" cy="31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椭圆 13"/>
            <p:cNvSpPr>
              <a:spLocks/>
            </p:cNvSpPr>
            <p:nvPr/>
          </p:nvSpPr>
          <p:spPr>
            <a:xfrm>
              <a:off x="420846" y="4615535"/>
              <a:ext cx="44923" cy="461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椭圆 14"/>
            <p:cNvSpPr>
              <a:spLocks/>
            </p:cNvSpPr>
            <p:nvPr/>
          </p:nvSpPr>
          <p:spPr>
            <a:xfrm>
              <a:off x="348278" y="4535223"/>
              <a:ext cx="46651" cy="461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椭圆 15"/>
            <p:cNvSpPr>
              <a:spLocks/>
            </p:cNvSpPr>
            <p:nvPr/>
          </p:nvSpPr>
          <p:spPr>
            <a:xfrm>
              <a:off x="2699838" y="4653128"/>
              <a:ext cx="46652" cy="461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椭圆 16"/>
            <p:cNvSpPr>
              <a:spLocks/>
            </p:cNvSpPr>
            <p:nvPr/>
          </p:nvSpPr>
          <p:spPr>
            <a:xfrm>
              <a:off x="2796596" y="4581360"/>
              <a:ext cx="46652" cy="461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2759868" y="1319213"/>
            <a:ext cx="4894263" cy="4287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99756" y="1443038"/>
            <a:ext cx="1190625" cy="274637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分组立体匹配</a:t>
            </a:r>
          </a:p>
        </p:txBody>
      </p:sp>
      <p:sp>
        <p:nvSpPr>
          <p:cNvPr id="25" name="矩形 24"/>
          <p:cNvSpPr/>
          <p:nvPr/>
        </p:nvSpPr>
        <p:spPr>
          <a:xfrm>
            <a:off x="3156743" y="2268538"/>
            <a:ext cx="4165600" cy="2239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43" y="2311400"/>
            <a:ext cx="360363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18" y="2311400"/>
            <a:ext cx="3603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2950368" y="2711450"/>
            <a:ext cx="4629150" cy="2622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31" y="2779713"/>
            <a:ext cx="360362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81" y="2779713"/>
            <a:ext cx="360362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组合 129"/>
          <p:cNvGrpSpPr>
            <a:grpSpLocks/>
          </p:cNvGrpSpPr>
          <p:nvPr/>
        </p:nvGrpSpPr>
        <p:grpSpPr bwMode="auto">
          <a:xfrm>
            <a:off x="2974181" y="3162300"/>
            <a:ext cx="3603625" cy="2139950"/>
            <a:chOff x="3491881" y="2879358"/>
            <a:chExt cx="3923489" cy="2304257"/>
          </a:xfrm>
        </p:grpSpPr>
        <p:grpSp>
          <p:nvGrpSpPr>
            <p:cNvPr id="32" name="组合 52"/>
            <p:cNvGrpSpPr>
              <a:grpSpLocks/>
            </p:cNvGrpSpPr>
            <p:nvPr/>
          </p:nvGrpSpPr>
          <p:grpSpPr bwMode="auto">
            <a:xfrm>
              <a:off x="3491881" y="2879358"/>
              <a:ext cx="2739528" cy="2304257"/>
              <a:chOff x="3923929" y="2852936"/>
              <a:chExt cx="2739528" cy="2304257"/>
            </a:xfrm>
          </p:grpSpPr>
          <p:sp>
            <p:nvSpPr>
              <p:cNvPr id="45" name="梯形 44"/>
              <p:cNvSpPr/>
              <p:nvPr/>
            </p:nvSpPr>
            <p:spPr>
              <a:xfrm>
                <a:off x="3923929" y="4148653"/>
                <a:ext cx="2739528" cy="1008540"/>
              </a:xfrm>
              <a:prstGeom prst="trapezoid">
                <a:avLst>
                  <a:gd name="adj" fmla="val 53365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46" name="图片 3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5533" y="4221088"/>
                <a:ext cx="702110" cy="889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图片 3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613" y="4221088"/>
                <a:ext cx="702111" cy="889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34"/>
              <p:cNvSpPr txBox="1">
                <a:spLocks noChangeArrowheads="1"/>
              </p:cNvSpPr>
              <p:nvPr/>
            </p:nvSpPr>
            <p:spPr bwMode="auto">
              <a:xfrm>
                <a:off x="4337019" y="4864887"/>
                <a:ext cx="340496" cy="280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100">
                    <a:latin typeface="Calibri" pitchFamily="34" charset="0"/>
                  </a:rPr>
                  <a:t>L</a:t>
                </a:r>
                <a:r>
                  <a:rPr lang="en-US" altLang="zh-CN" sz="1100" baseline="-2500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49" name="梯形 48"/>
              <p:cNvSpPr/>
              <p:nvPr/>
            </p:nvSpPr>
            <p:spPr>
              <a:xfrm>
                <a:off x="4525415" y="3429001"/>
                <a:ext cx="1526185" cy="581192"/>
              </a:xfrm>
              <a:prstGeom prst="trapezoid">
                <a:avLst>
                  <a:gd name="adj" fmla="val 46078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50" name="图片 4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3565" y="3474586"/>
                <a:ext cx="414927" cy="525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图片 4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613" y="3474586"/>
                <a:ext cx="397939" cy="525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TextBox 46"/>
              <p:cNvSpPr txBox="1">
                <a:spLocks noChangeArrowheads="1"/>
              </p:cNvSpPr>
              <p:nvPr/>
            </p:nvSpPr>
            <p:spPr bwMode="auto">
              <a:xfrm>
                <a:off x="4644675" y="3779425"/>
                <a:ext cx="373337" cy="280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100">
                    <a:latin typeface="Calibri" pitchFamily="34" charset="0"/>
                  </a:rPr>
                  <a:t>L</a:t>
                </a:r>
                <a:r>
                  <a:rPr lang="en-US" altLang="zh-CN" sz="1100" baseline="-2500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5363693" y="3311052"/>
                <a:ext cx="46668" cy="461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5363693" y="3213618"/>
                <a:ext cx="46668" cy="444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梯形 54"/>
              <p:cNvSpPr/>
              <p:nvPr/>
            </p:nvSpPr>
            <p:spPr>
              <a:xfrm>
                <a:off x="4931591" y="2852936"/>
                <a:ext cx="765686" cy="287177"/>
              </a:xfrm>
              <a:prstGeom prst="trapezoid">
                <a:avLst>
                  <a:gd name="adj" fmla="val 3721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56" name="图片 4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1970" y="2895673"/>
                <a:ext cx="178118" cy="225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图片 5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6097" y="2895673"/>
                <a:ext cx="185540" cy="23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Box 51"/>
              <p:cNvSpPr txBox="1">
                <a:spLocks noChangeArrowheads="1"/>
              </p:cNvSpPr>
              <p:nvPr/>
            </p:nvSpPr>
            <p:spPr bwMode="auto">
              <a:xfrm>
                <a:off x="4938301" y="2897380"/>
                <a:ext cx="540883" cy="280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100">
                    <a:latin typeface="Calibri" pitchFamily="34" charset="0"/>
                  </a:rPr>
                  <a:t>L</a:t>
                </a:r>
                <a:r>
                  <a:rPr lang="en-US" altLang="zh-CN" sz="1100" baseline="-25000">
                    <a:latin typeface="Calibri" pitchFamily="34" charset="0"/>
                  </a:rPr>
                  <a:t>n</a:t>
                </a:r>
              </a:p>
            </p:txBody>
          </p:sp>
        </p:grpSp>
        <p:cxnSp>
          <p:nvCxnSpPr>
            <p:cNvPr id="33" name="直接箭头连接符 32"/>
            <p:cNvCxnSpPr>
              <a:stCxn id="55" idx="3"/>
            </p:cNvCxnSpPr>
            <p:nvPr/>
          </p:nvCxnSpPr>
          <p:spPr>
            <a:xfrm>
              <a:off x="5211648" y="3022947"/>
              <a:ext cx="3543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5489922" y="3716959"/>
              <a:ext cx="2817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5980790" y="4653704"/>
              <a:ext cx="2229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流程图: 联系 35"/>
            <p:cNvSpPr>
              <a:spLocks noChangeAspect="1"/>
            </p:cNvSpPr>
            <p:nvPr/>
          </p:nvSpPr>
          <p:spPr>
            <a:xfrm>
              <a:off x="5610911" y="2961409"/>
              <a:ext cx="114075" cy="10769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流程图: 联系 36"/>
            <p:cNvSpPr>
              <a:spLocks noChangeAspect="1"/>
            </p:cNvSpPr>
            <p:nvPr/>
          </p:nvSpPr>
          <p:spPr>
            <a:xfrm>
              <a:off x="5801036" y="3660550"/>
              <a:ext cx="120989" cy="11452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流程图: 联系 37"/>
            <p:cNvSpPr>
              <a:spLocks noChangeAspect="1"/>
            </p:cNvSpPr>
            <p:nvPr/>
          </p:nvSpPr>
          <p:spPr>
            <a:xfrm>
              <a:off x="6233138" y="4581910"/>
              <a:ext cx="120989" cy="11453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39" name="直接箭头连接符 38"/>
            <p:cNvCxnSpPr/>
            <p:nvPr/>
          </p:nvCxnSpPr>
          <p:spPr>
            <a:xfrm>
              <a:off x="6424991" y="4653704"/>
              <a:ext cx="216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5992889" y="3716959"/>
              <a:ext cx="243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5787208" y="3014400"/>
              <a:ext cx="2437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6234"/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3765" y="4267992"/>
              <a:ext cx="701605" cy="8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图片 6235"/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717" y="3436124"/>
              <a:ext cx="399600" cy="5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图片 623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2879358"/>
              <a:ext cx="184633" cy="2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127"/>
          <p:cNvGrpSpPr>
            <a:grpSpLocks/>
          </p:cNvGrpSpPr>
          <p:nvPr/>
        </p:nvGrpSpPr>
        <p:grpSpPr bwMode="auto">
          <a:xfrm>
            <a:off x="1899443" y="2457450"/>
            <a:ext cx="1190625" cy="1333500"/>
            <a:chOff x="2051721" y="2408304"/>
            <a:chExt cx="1296143" cy="1436570"/>
          </a:xfrm>
        </p:grpSpPr>
        <p:cxnSp>
          <p:nvCxnSpPr>
            <p:cNvPr id="60" name="曲线连接符 59"/>
            <p:cNvCxnSpPr/>
            <p:nvPr/>
          </p:nvCxnSpPr>
          <p:spPr>
            <a:xfrm rot="10800000" flipV="1">
              <a:off x="2051721" y="2769157"/>
              <a:ext cx="1097402" cy="107571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曲线连接符 60"/>
            <p:cNvCxnSpPr/>
            <p:nvPr/>
          </p:nvCxnSpPr>
          <p:spPr>
            <a:xfrm rot="5400000" flipH="1" flipV="1">
              <a:off x="2490488" y="2500092"/>
              <a:ext cx="949163" cy="765588"/>
            </a:xfrm>
            <a:prstGeom prst="curvedConnector3">
              <a:avLst>
                <a:gd name="adj1" fmla="val 100972"/>
              </a:avLst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流程图: 联系 61"/>
          <p:cNvSpPr>
            <a:spLocks noChangeAspect="1"/>
          </p:cNvSpPr>
          <p:nvPr/>
        </p:nvSpPr>
        <p:spPr>
          <a:xfrm>
            <a:off x="6198393" y="3136900"/>
            <a:ext cx="104775" cy="101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左大括号 62"/>
          <p:cNvSpPr/>
          <p:nvPr/>
        </p:nvSpPr>
        <p:spPr>
          <a:xfrm>
            <a:off x="6339681" y="2870200"/>
            <a:ext cx="190500" cy="1503363"/>
          </a:xfrm>
          <a:prstGeom prst="leftBrace">
            <a:avLst>
              <a:gd name="adj1" fmla="val 8333"/>
              <a:gd name="adj2" fmla="val 2049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流程图: 联系 63"/>
          <p:cNvSpPr/>
          <p:nvPr/>
        </p:nvSpPr>
        <p:spPr>
          <a:xfrm>
            <a:off x="5495131" y="3462338"/>
            <a:ext cx="42862" cy="42862"/>
          </a:xfrm>
          <a:prstGeom prst="flowChart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下箭头标注 64"/>
          <p:cNvSpPr/>
          <p:nvPr/>
        </p:nvSpPr>
        <p:spPr>
          <a:xfrm>
            <a:off x="6595268" y="3028950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种子匹配求解</a:t>
            </a:r>
          </a:p>
        </p:txBody>
      </p:sp>
      <p:sp>
        <p:nvSpPr>
          <p:cNvPr id="66" name="下箭头标注 65"/>
          <p:cNvSpPr/>
          <p:nvPr/>
        </p:nvSpPr>
        <p:spPr>
          <a:xfrm>
            <a:off x="6595268" y="3471863"/>
            <a:ext cx="889000" cy="242887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相似度约束</a:t>
            </a:r>
          </a:p>
        </p:txBody>
      </p:sp>
      <p:sp>
        <p:nvSpPr>
          <p:cNvPr id="67" name="下箭头标注 66"/>
          <p:cNvSpPr/>
          <p:nvPr/>
        </p:nvSpPr>
        <p:spPr>
          <a:xfrm>
            <a:off x="6607968" y="3244850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匹配扩散</a:t>
            </a:r>
          </a:p>
        </p:txBody>
      </p:sp>
      <p:sp>
        <p:nvSpPr>
          <p:cNvPr id="68" name="下箭头标注 67"/>
          <p:cNvSpPr/>
          <p:nvPr/>
        </p:nvSpPr>
        <p:spPr>
          <a:xfrm>
            <a:off x="6595268" y="2803525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3">
              <a:lumMod val="60000"/>
              <a:lumOff val="40000"/>
            </a:schemeClr>
          </a:solidFill>
          <a:ln w="158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特征点提取</a:t>
            </a:r>
          </a:p>
        </p:txBody>
      </p:sp>
      <p:sp>
        <p:nvSpPr>
          <p:cNvPr id="69" name="下箭头标注 68"/>
          <p:cNvSpPr/>
          <p:nvPr/>
        </p:nvSpPr>
        <p:spPr>
          <a:xfrm>
            <a:off x="6595268" y="3671888"/>
            <a:ext cx="889000" cy="244475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平滑性约束</a:t>
            </a:r>
          </a:p>
        </p:txBody>
      </p:sp>
      <p:sp>
        <p:nvSpPr>
          <p:cNvPr id="70" name="下箭头标注 69"/>
          <p:cNvSpPr/>
          <p:nvPr/>
        </p:nvSpPr>
        <p:spPr>
          <a:xfrm>
            <a:off x="6595268" y="3873500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一致性约束</a:t>
            </a:r>
          </a:p>
        </p:txBody>
      </p:sp>
      <p:sp>
        <p:nvSpPr>
          <p:cNvPr id="71" name="下箭头标注 70"/>
          <p:cNvSpPr/>
          <p:nvPr/>
        </p:nvSpPr>
        <p:spPr>
          <a:xfrm>
            <a:off x="6595268" y="4098925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匹配优化采样</a:t>
            </a:r>
          </a:p>
        </p:txBody>
      </p:sp>
      <p:sp>
        <p:nvSpPr>
          <p:cNvPr id="72" name="流程图: 联系 71"/>
          <p:cNvSpPr/>
          <p:nvPr/>
        </p:nvSpPr>
        <p:spPr>
          <a:xfrm>
            <a:off x="5561806" y="3538538"/>
            <a:ext cx="41275" cy="42862"/>
          </a:xfrm>
          <a:prstGeom prst="flowChart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6595268" y="4341813"/>
            <a:ext cx="889000" cy="141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再匹配</a:t>
            </a:r>
          </a:p>
        </p:txBody>
      </p:sp>
      <p:sp>
        <p:nvSpPr>
          <p:cNvPr id="74" name="矩形 73"/>
          <p:cNvSpPr/>
          <p:nvPr/>
        </p:nvSpPr>
        <p:spPr>
          <a:xfrm>
            <a:off x="7819231" y="1325563"/>
            <a:ext cx="1150937" cy="4281487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962106" y="1430338"/>
            <a:ext cx="936625" cy="27622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点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云恢复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506" y="2813050"/>
            <a:ext cx="10668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63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5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基于立体视觉的人体模型点云获取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66" y="1196752"/>
            <a:ext cx="3384550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3457575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10"/>
          <p:cNvSpPr txBox="1">
            <a:spLocks noChangeArrowheads="1"/>
          </p:cNvSpPr>
          <p:nvPr/>
        </p:nvSpPr>
        <p:spPr bwMode="auto">
          <a:xfrm>
            <a:off x="1533128" y="5411564"/>
            <a:ext cx="624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/>
              <a:t>初步获取的人脸模型点云</a:t>
            </a:r>
          </a:p>
        </p:txBody>
      </p:sp>
    </p:spTree>
    <p:extLst>
      <p:ext uri="{BB962C8B-B14F-4D97-AF65-F5344CB8AC3E}">
        <p14:creationId xmlns:p14="http://schemas.microsoft.com/office/powerpoint/2010/main" val="1063153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6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人体模型重建与处理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786" y="1124744"/>
            <a:ext cx="63064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/>
              <a:t>分片点云数据的对齐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dirty="0"/>
              <a:t>点云数据的预处理与网格重建</a:t>
            </a:r>
          </a:p>
        </p:txBody>
      </p:sp>
    </p:spTree>
    <p:extLst>
      <p:ext uri="{BB962C8B-B14F-4D97-AF65-F5344CB8AC3E}">
        <p14:creationId xmlns:p14="http://schemas.microsoft.com/office/powerpoint/2010/main" val="1683167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6.1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点云对齐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grpSp>
        <p:nvGrpSpPr>
          <p:cNvPr id="4" name="组合 10">
            <a:extLst>
              <a:ext uri="{FF2B5EF4-FFF2-40B4-BE49-F238E27FC236}">
                <a16:creationId xmlns:a16="http://schemas.microsoft.com/office/drawing/2014/main" id="{CFA1D15B-445C-4B1A-98C2-CEF122A3E0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878" y="2607246"/>
            <a:ext cx="7361237" cy="4205288"/>
            <a:chOff x="497690" y="2163684"/>
            <a:chExt cx="8178765" cy="4672969"/>
          </a:xfrm>
        </p:grpSpPr>
        <p:sp>
          <p:nvSpPr>
            <p:cNvPr id="5" name="下箭头 4104">
              <a:extLst>
                <a:ext uri="{FF2B5EF4-FFF2-40B4-BE49-F238E27FC236}">
                  <a16:creationId xmlns:a16="http://schemas.microsoft.com/office/drawing/2014/main" id="{D9E5BDCA-4D64-467E-B349-396362C3F74C}"/>
                </a:ext>
              </a:extLst>
            </p:cNvPr>
            <p:cNvSpPr/>
            <p:nvPr/>
          </p:nvSpPr>
          <p:spPr>
            <a:xfrm>
              <a:off x="4729059" y="4444601"/>
              <a:ext cx="63497" cy="2152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" name="组合 4112">
              <a:extLst>
                <a:ext uri="{FF2B5EF4-FFF2-40B4-BE49-F238E27FC236}">
                  <a16:creationId xmlns:a16="http://schemas.microsoft.com/office/drawing/2014/main" id="{136FF9A2-2271-4D6C-AE16-E59F4BF9A1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7690" y="2163684"/>
              <a:ext cx="8178765" cy="4672969"/>
              <a:chOff x="467544" y="2151408"/>
              <a:chExt cx="8201689" cy="4686065"/>
            </a:xfrm>
          </p:grpSpPr>
          <p:pic>
            <p:nvPicPr>
              <p:cNvPr id="7" name="图片 5">
                <a:extLst>
                  <a:ext uri="{FF2B5EF4-FFF2-40B4-BE49-F238E27FC236}">
                    <a16:creationId xmlns:a16="http://schemas.microsoft.com/office/drawing/2014/main" id="{E6439B75-7D20-4BD9-9AB0-DCC905AEB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3354090"/>
                <a:ext cx="1968862" cy="2169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图片 8">
                <a:extLst>
                  <a:ext uri="{FF2B5EF4-FFF2-40B4-BE49-F238E27FC236}">
                    <a16:creationId xmlns:a16="http://schemas.microsoft.com/office/drawing/2014/main" id="{6F929BA1-FF74-41FD-8A3A-45A847A6E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608" y="3284984"/>
                <a:ext cx="1830625" cy="2225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21">
                <a:extLst>
                  <a:ext uri="{FF2B5EF4-FFF2-40B4-BE49-F238E27FC236}">
                    <a16:creationId xmlns:a16="http://schemas.microsoft.com/office/drawing/2014/main" id="{5D26790E-4F65-46AD-8941-D2B5F79BD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075" y="5461196"/>
                <a:ext cx="2076512" cy="612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000">
                    <a:latin typeface="Calibri" panose="020F0502020204030204" pitchFamily="34" charset="0"/>
                  </a:rPr>
                  <a:t>待对齐点云</a:t>
                </a:r>
              </a:p>
              <a:p>
                <a:pPr algn="ctr" eaLnBrk="1" hangingPunct="1"/>
                <a:r>
                  <a:rPr lang="en-US" altLang="zh-CN" sz="1000">
                    <a:latin typeface="Calibri" panose="020F0502020204030204" pitchFamily="34" charset="0"/>
                  </a:rPr>
                  <a:t>(</a:t>
                </a:r>
                <a:r>
                  <a:rPr lang="zh-CN" altLang="en-US" sz="1000">
                    <a:latin typeface="Calibri" panose="020F0502020204030204" pitchFamily="34" charset="0"/>
                  </a:rPr>
                  <a:t>灰色为视角</a:t>
                </a:r>
                <a:r>
                  <a:rPr lang="en-US" altLang="zh-CN" sz="1000">
                    <a:latin typeface="Calibri" panose="020F0502020204030204" pitchFamily="34" charset="0"/>
                  </a:rPr>
                  <a:t>A</a:t>
                </a:r>
                <a:r>
                  <a:rPr lang="zh-CN" altLang="en-US" sz="1000">
                    <a:latin typeface="Calibri" panose="020F0502020204030204" pitchFamily="34" charset="0"/>
                  </a:rPr>
                  <a:t>下点云</a:t>
                </a:r>
              </a:p>
              <a:p>
                <a:pPr algn="ctr" eaLnBrk="1" hangingPunct="1"/>
                <a:r>
                  <a:rPr lang="zh-CN" altLang="en-US" sz="1000">
                    <a:latin typeface="Calibri" panose="020F0502020204030204" pitchFamily="34" charset="0"/>
                  </a:rPr>
                  <a:t>红色为视角</a:t>
                </a:r>
                <a:r>
                  <a:rPr lang="en-US" altLang="zh-CN" sz="1000">
                    <a:latin typeface="Calibri" panose="020F0502020204030204" pitchFamily="34" charset="0"/>
                  </a:rPr>
                  <a:t>B</a:t>
                </a:r>
                <a:r>
                  <a:rPr lang="zh-CN" altLang="en-US" sz="1000">
                    <a:latin typeface="Calibri" panose="020F0502020204030204" pitchFamily="34" charset="0"/>
                  </a:rPr>
                  <a:t>下点云</a:t>
                </a:r>
                <a:r>
                  <a:rPr lang="en-US" altLang="zh-CN" sz="1000">
                    <a:latin typeface="Calibri" panose="020F0502020204030204" pitchFamily="34" charset="0"/>
                  </a:rPr>
                  <a:t>)</a:t>
                </a:r>
              </a:p>
            </p:txBody>
          </p:sp>
          <p:sp>
            <p:nvSpPr>
              <p:cNvPr id="10" name="右箭头 4105">
                <a:extLst>
                  <a:ext uri="{FF2B5EF4-FFF2-40B4-BE49-F238E27FC236}">
                    <a16:creationId xmlns:a16="http://schemas.microsoft.com/office/drawing/2014/main" id="{FA49C5EC-E9FE-4670-B114-F96C2AB7CD12}"/>
                  </a:ext>
                </a:extLst>
              </p:cNvPr>
              <p:cNvSpPr/>
              <p:nvPr/>
            </p:nvSpPr>
            <p:spPr>
              <a:xfrm>
                <a:off x="2556436" y="3644439"/>
                <a:ext cx="286537" cy="14505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1" name="组合 4110">
                <a:extLst>
                  <a:ext uri="{FF2B5EF4-FFF2-40B4-BE49-F238E27FC236}">
                    <a16:creationId xmlns:a16="http://schemas.microsoft.com/office/drawing/2014/main" id="{C489BEDC-2FD3-41E6-A022-56D04A9C45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91389" y="4732733"/>
                <a:ext cx="3280811" cy="2104740"/>
                <a:chOff x="3091389" y="4725144"/>
                <a:chExt cx="3280811" cy="2104740"/>
              </a:xfrm>
            </p:grpSpPr>
            <p:pic>
              <p:nvPicPr>
                <p:cNvPr id="19" name="图片 14">
                  <a:extLst>
                    <a:ext uri="{FF2B5EF4-FFF2-40B4-BE49-F238E27FC236}">
                      <a16:creationId xmlns:a16="http://schemas.microsoft.com/office/drawing/2014/main" id="{847AAE4C-40F2-4408-BDA3-E08AE81B44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1389" y="4725144"/>
                  <a:ext cx="3280811" cy="1837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TextBox 4107">
                  <a:extLst>
                    <a:ext uri="{FF2B5EF4-FFF2-40B4-BE49-F238E27FC236}">
                      <a16:creationId xmlns:a16="http://schemas.microsoft.com/office/drawing/2014/main" id="{5A4E87D0-1BDA-4528-94F4-26884775FE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4748" y="6557506"/>
                  <a:ext cx="1441434" cy="272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000">
                      <a:latin typeface="Calibri" panose="020F0502020204030204" pitchFamily="34" charset="0"/>
                    </a:rPr>
                    <a:t>选取对应点</a:t>
                  </a:r>
                </a:p>
              </p:txBody>
            </p:sp>
          </p:grpSp>
          <p:grpSp>
            <p:nvGrpSpPr>
              <p:cNvPr id="14" name="组合 4109">
                <a:extLst>
                  <a:ext uri="{FF2B5EF4-FFF2-40B4-BE49-F238E27FC236}">
                    <a16:creationId xmlns:a16="http://schemas.microsoft.com/office/drawing/2014/main" id="{C12A6625-9560-4408-8E50-9D3313EAE9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8535" y="2151408"/>
                <a:ext cx="3323665" cy="2227730"/>
                <a:chOff x="3048535" y="2137374"/>
                <a:chExt cx="3323665" cy="2227730"/>
              </a:xfrm>
            </p:grpSpPr>
            <p:pic>
              <p:nvPicPr>
                <p:cNvPr id="17" name="图片 6">
                  <a:extLst>
                    <a:ext uri="{FF2B5EF4-FFF2-40B4-BE49-F238E27FC236}">
                      <a16:creationId xmlns:a16="http://schemas.microsoft.com/office/drawing/2014/main" id="{1A07A7DC-6415-47B3-B5E4-472C65A28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8535" y="2380432"/>
                  <a:ext cx="3323665" cy="1984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Box 4108">
                  <a:extLst>
                    <a:ext uri="{FF2B5EF4-FFF2-40B4-BE49-F238E27FC236}">
                      <a16:creationId xmlns:a16="http://schemas.microsoft.com/office/drawing/2014/main" id="{AC008CBF-857A-4794-9CCA-1CF96D7547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6215" y="2137374"/>
                  <a:ext cx="1526516" cy="2724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000">
                      <a:latin typeface="Calibri" panose="020F0502020204030204" pitchFamily="34" charset="0"/>
                    </a:rPr>
                    <a:t>对齐界面</a:t>
                  </a:r>
                </a:p>
              </p:txBody>
            </p:sp>
          </p:grpSp>
          <p:sp>
            <p:nvSpPr>
              <p:cNvPr id="15" name="右箭头 4111">
                <a:extLst>
                  <a:ext uri="{FF2B5EF4-FFF2-40B4-BE49-F238E27FC236}">
                    <a16:creationId xmlns:a16="http://schemas.microsoft.com/office/drawing/2014/main" id="{9A230973-0374-4D53-B6AA-E270A032AA57}"/>
                  </a:ext>
                </a:extLst>
              </p:cNvPr>
              <p:cNvSpPr/>
              <p:nvPr/>
            </p:nvSpPr>
            <p:spPr>
              <a:xfrm>
                <a:off x="6444147" y="5084400"/>
                <a:ext cx="288307" cy="14505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TextBox 49">
                <a:extLst>
                  <a:ext uri="{FF2B5EF4-FFF2-40B4-BE49-F238E27FC236}">
                    <a16:creationId xmlns:a16="http://schemas.microsoft.com/office/drawing/2014/main" id="{BC991EB4-3A9C-41EC-8E3A-ACED78CFDABD}"/>
                  </a:ext>
                </a:extLst>
              </p:cNvPr>
              <p:cNvSpPr txBox="1"/>
              <p:nvPr/>
            </p:nvSpPr>
            <p:spPr>
              <a:xfrm>
                <a:off x="7429340" y="5519572"/>
                <a:ext cx="1121387" cy="2724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dirty="0">
                    <a:latin typeface="+mn-lt"/>
                    <a:ea typeface="+mn-ea"/>
                  </a:rPr>
                  <a:t>已对齐点云</a:t>
                </a:r>
              </a:p>
            </p:txBody>
          </p:sp>
        </p:grpSp>
      </p:grpSp>
      <p:pic>
        <p:nvPicPr>
          <p:cNvPr id="21" name="图片 4">
            <a:extLst>
              <a:ext uri="{FF2B5EF4-FFF2-40B4-BE49-F238E27FC236}">
                <a16:creationId xmlns:a16="http://schemas.microsoft.com/office/drawing/2014/main" id="{F942DB39-9572-4BD5-8748-122EFF44C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93" y="994584"/>
            <a:ext cx="9699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7">
            <a:extLst>
              <a:ext uri="{FF2B5EF4-FFF2-40B4-BE49-F238E27FC236}">
                <a16:creationId xmlns:a16="http://schemas.microsoft.com/office/drawing/2014/main" id="{1C307917-A6AD-4F26-8575-23CC28EF8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68" y="994584"/>
            <a:ext cx="9699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id="{AE56D64D-8664-4002-BDAB-57E7E49D7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956" y="2377297"/>
            <a:ext cx="12001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latin typeface="Calibri" panose="020F0502020204030204" pitchFamily="34" charset="0"/>
              </a:rPr>
              <a:t>视角</a:t>
            </a:r>
            <a:r>
              <a:rPr lang="en-US" altLang="zh-CN" sz="1000">
                <a:latin typeface="Calibri" panose="020F0502020204030204" pitchFamily="34" charset="0"/>
              </a:rPr>
              <a:t>A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id="{9E2100C5-BD9C-42BA-B632-BE0319017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1881" y="2363009"/>
            <a:ext cx="12001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latin typeface="Calibri" panose="020F0502020204030204" pitchFamily="34" charset="0"/>
              </a:rPr>
              <a:t>视角</a:t>
            </a:r>
            <a:r>
              <a:rPr lang="en-US" altLang="zh-CN" sz="1000">
                <a:latin typeface="Calibri" panose="020F0502020204030204" pitchFamily="34" charset="0"/>
              </a:rPr>
              <a:t>B</a:t>
            </a:r>
          </a:p>
        </p:txBody>
      </p:sp>
      <p:pic>
        <p:nvPicPr>
          <p:cNvPr id="25" name="图片 1">
            <a:extLst>
              <a:ext uri="{FF2B5EF4-FFF2-40B4-BE49-F238E27FC236}">
                <a16:creationId xmlns:a16="http://schemas.microsoft.com/office/drawing/2014/main" id="{87768B27-41F3-47BB-92BF-195A6F57B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193" y="1005697"/>
            <a:ext cx="9715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">
            <a:extLst>
              <a:ext uri="{FF2B5EF4-FFF2-40B4-BE49-F238E27FC236}">
                <a16:creationId xmlns:a16="http://schemas.microsoft.com/office/drawing/2014/main" id="{EB2C60BD-E667-48C8-A308-83E9B1E50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193" y="1007284"/>
            <a:ext cx="9715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862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6.1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点云数据的预处理与网格重建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3913146D-0E03-4AB7-889B-11B9DD567183}"/>
              </a:ext>
            </a:extLst>
          </p:cNvPr>
          <p:cNvSpPr txBox="1"/>
          <p:nvPr/>
        </p:nvSpPr>
        <p:spPr>
          <a:xfrm>
            <a:off x="1340024" y="5875040"/>
            <a:ext cx="2178050" cy="3667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495300">
              <a:spcAft>
                <a:spcPts val="0"/>
              </a:spcAft>
              <a:defRPr/>
            </a:pPr>
            <a:r>
              <a:rPr lang="zh-CN" altLang="zh-CN" kern="100" dirty="0">
                <a:latin typeface="Times New Roman"/>
                <a:ea typeface="宋体"/>
              </a:rPr>
              <a:t>原始点</a:t>
            </a:r>
            <a:r>
              <a:rPr lang="zh-CN" altLang="en-US" kern="100" dirty="0">
                <a:latin typeface="Times New Roman"/>
                <a:ea typeface="宋体"/>
              </a:rPr>
              <a:t>云</a:t>
            </a:r>
            <a:endParaRPr lang="zh-CN" altLang="zh-CN" sz="1400" kern="100" dirty="0">
              <a:latin typeface="Times New Roman"/>
              <a:ea typeface="宋体"/>
            </a:endParaRPr>
          </a:p>
        </p:txBody>
      </p:sp>
      <p:sp>
        <p:nvSpPr>
          <p:cNvPr id="28" name="TextBox 17">
            <a:extLst>
              <a:ext uri="{FF2B5EF4-FFF2-40B4-BE49-F238E27FC236}">
                <a16:creationId xmlns:a16="http://schemas.microsoft.com/office/drawing/2014/main" id="{14A341DA-E409-4F71-B776-44A65947B4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8024" y="5875040"/>
            <a:ext cx="3124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953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>
                <a:latin typeface="Times New Roman" panose="02020603050405020304" pitchFamily="18" charset="0"/>
              </a:rPr>
              <a:t>基于</a:t>
            </a:r>
            <a:r>
              <a:rPr lang="en-US" altLang="zh-CN">
                <a:latin typeface="Times New Roman" panose="02020603050405020304" pitchFamily="18" charset="0"/>
              </a:rPr>
              <a:t>C-WLOP</a:t>
            </a:r>
            <a:r>
              <a:rPr lang="zh-CN" altLang="en-US">
                <a:latin typeface="Times New Roman" panose="02020603050405020304" pitchFamily="18" charset="0"/>
              </a:rPr>
              <a:t>的重采样</a:t>
            </a:r>
            <a:endParaRPr lang="zh-CN" altLang="zh-CN">
              <a:latin typeface="Times New Roman" panose="02020603050405020304" pitchFamily="18" charset="0"/>
            </a:endParaRPr>
          </a:p>
        </p:txBody>
      </p:sp>
      <p:pic>
        <p:nvPicPr>
          <p:cNvPr id="29" name="图片 9" descr="C:\Users\Shirley\AppData\Roaming\Tencent\Users\2351575061\QQ\WinTemp\RichOle\S~_M2)G~M4NW)MR39~G}J@2.jpg">
            <a:extLst>
              <a:ext uri="{FF2B5EF4-FFF2-40B4-BE49-F238E27FC236}">
                <a16:creationId xmlns:a16="http://schemas.microsoft.com/office/drawing/2014/main" id="{639F4799-2CC5-40F5-85E7-AF2F63CB6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3098800" cy="371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图片 10" descr="C:\Users\Shirley\AppData\Roaming\Tencent\Users\2351575061\QQ\WinTemp\RichOle\R$`Y2]6WON`[S%UPHEBMCUH.jpg">
            <a:extLst>
              <a:ext uri="{FF2B5EF4-FFF2-40B4-BE49-F238E27FC236}">
                <a16:creationId xmlns:a16="http://schemas.microsoft.com/office/drawing/2014/main" id="{0E99E4F0-E808-4842-B01E-35BE6D2454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424" y="1988840"/>
            <a:ext cx="3098800" cy="371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43C617-E4F8-4917-A1BA-69F21729F211}"/>
              </a:ext>
            </a:extLst>
          </p:cNvPr>
          <p:cNvSpPr txBox="1"/>
          <p:nvPr/>
        </p:nvSpPr>
        <p:spPr>
          <a:xfrm>
            <a:off x="683568" y="1124744"/>
            <a:ext cx="6828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去噪、重采样、法向估计、有向距离场</a:t>
            </a:r>
          </a:p>
        </p:txBody>
      </p:sp>
    </p:spTree>
    <p:extLst>
      <p:ext uri="{BB962C8B-B14F-4D97-AF65-F5344CB8AC3E}">
        <p14:creationId xmlns:p14="http://schemas.microsoft.com/office/powerpoint/2010/main" val="202847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6.2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网格重建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443C617-E4F8-4917-A1BA-69F21729F211}"/>
              </a:ext>
            </a:extLst>
          </p:cNvPr>
          <p:cNvSpPr txBox="1"/>
          <p:nvPr/>
        </p:nvSpPr>
        <p:spPr>
          <a:xfrm>
            <a:off x="683568" y="911759"/>
            <a:ext cx="6828656" cy="224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Mesh</a:t>
            </a:r>
            <a:r>
              <a:rPr lang="zh-CN" altLang="en-US" sz="2400" dirty="0"/>
              <a:t>重建：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基于有向距离场的重建；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基于</a:t>
            </a:r>
            <a:r>
              <a:rPr lang="en-US" altLang="zh-CN" sz="2400" dirty="0" err="1"/>
              <a:t>Possion</a:t>
            </a:r>
            <a:r>
              <a:rPr lang="zh-CN" altLang="en-US" sz="2400" dirty="0"/>
              <a:t>的重建；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基于代数样条曲面的重建。</a:t>
            </a:r>
            <a:endParaRPr lang="en-US" altLang="zh-CN" sz="2400" dirty="0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CDA0E1FD-5C1A-4603-92AF-77CAE3433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" y="5803776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Times New Roman" panose="02020603050405020304" pitchFamily="18" charset="0"/>
              </a:rPr>
              <a:t>Marching Cube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  <p:pic>
        <p:nvPicPr>
          <p:cNvPr id="10" name="图片 56">
            <a:extLst>
              <a:ext uri="{FF2B5EF4-FFF2-40B4-BE49-F238E27FC236}">
                <a16:creationId xmlns:a16="http://schemas.microsoft.com/office/drawing/2014/main" id="{040F4ADD-142B-4DD7-87BA-0AB3C164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50" y="3212976"/>
            <a:ext cx="15398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57">
            <a:extLst>
              <a:ext uri="{FF2B5EF4-FFF2-40B4-BE49-F238E27FC236}">
                <a16:creationId xmlns:a16="http://schemas.microsoft.com/office/drawing/2014/main" id="{9D3B9C0F-04FA-45AA-92F1-05FDE218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50" y="3212976"/>
            <a:ext cx="15367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53">
            <a:extLst>
              <a:ext uri="{FF2B5EF4-FFF2-40B4-BE49-F238E27FC236}">
                <a16:creationId xmlns:a16="http://schemas.microsoft.com/office/drawing/2014/main" id="{F4EEC5AB-032C-40CC-95DA-28DA88E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50" y="3212976"/>
            <a:ext cx="2138363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id="{314A4149-35C9-47E4-B931-3EC2D64D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650" y="5803776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Times New Roman" panose="02020603050405020304" pitchFamily="18" charset="0"/>
              </a:rPr>
              <a:t>Polygonizer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8C7386-7CEC-4EC6-9325-4CA1C0965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5850" y="5803776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Times New Roman" panose="02020603050405020304" pitchFamily="18" charset="0"/>
              </a:rPr>
              <a:t>Errors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2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71802" y="2857496"/>
            <a:ext cx="2440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Thanks</a:t>
            </a:r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en-US" altLang="zh-CN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1.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研究目标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5786" y="1052736"/>
            <a:ext cx="7602638" cy="5015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建立一个基于立体视觉的静态人体建模硬件和软件系统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建立具有不同性别、年龄、身高、体态等分布人体模型库（</a:t>
            </a:r>
            <a:r>
              <a:rPr lang="en-US" altLang="zh-CN" sz="2400" dirty="0"/>
              <a:t>100</a:t>
            </a:r>
            <a:r>
              <a:rPr lang="zh-CN" altLang="en-US" sz="2400" dirty="0"/>
              <a:t>～</a:t>
            </a:r>
            <a:r>
              <a:rPr lang="en-US" altLang="zh-CN" sz="2400" dirty="0"/>
              <a:t>500</a:t>
            </a:r>
            <a:r>
              <a:rPr lang="zh-CN" altLang="en-US" sz="2400" dirty="0"/>
              <a:t>人）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具有测量精度的人体模型：</a:t>
            </a:r>
            <a:r>
              <a:rPr lang="zh-CN" altLang="en-US" sz="2400" dirty="0">
                <a:sym typeface="Symbol" pitchFamily="18" charset="2"/>
              </a:rPr>
              <a:t> </a:t>
            </a:r>
            <a:r>
              <a:rPr lang="en-US" altLang="zh-CN" sz="2400" dirty="0"/>
              <a:t>2mm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表示形式：网格、细分曲面、</a:t>
            </a:r>
            <a:r>
              <a:rPr lang="en-US" altLang="zh-CN" sz="2400" dirty="0"/>
              <a:t>NURBS</a:t>
            </a:r>
            <a:r>
              <a:rPr lang="zh-CN" altLang="en-US" sz="2400" dirty="0"/>
              <a:t>曲面、隐式曲面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低分辨率、中等分辨率、高精细三个版本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设计开发满足试衣系统的快速人体模型生成软件</a:t>
            </a:r>
          </a:p>
        </p:txBody>
      </p:sp>
    </p:spTree>
    <p:extLst>
      <p:ext uri="{BB962C8B-B14F-4D97-AF65-F5344CB8AC3E}">
        <p14:creationId xmlns:p14="http://schemas.microsoft.com/office/powerpoint/2010/main" val="1309278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2.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硬件系统平台介绍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5" name="Picture 2" descr="C:\Users\admin\Desktop\人体建模课题汇报\QQ截图201301161144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69" y="1080159"/>
            <a:ext cx="586493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8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2.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硬件系统平台介绍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980728"/>
            <a:ext cx="778674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直径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4.6m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，高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2.8m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；捕获场景，直径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、高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2m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的空间。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Canon EOS 600D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，有效像素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1870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万，最高分辨率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5184x3456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Canon EF 28mm f/2.8 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广角定焦镜头。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54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台相机，每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2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台组成双目相机，从上、中、下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3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个不同高度，从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9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个不同角度，进行全方位的拍摄。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16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套专业摄影柔光箱，每套柔光箱内置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4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只色温为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5500K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的常亮型专业摄影灯，提供全局漫反射照明。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使用无线快门进行同步拍摄，同步误差小于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10ms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21624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>
              <a:defRPr sz="2800" b="1">
                <a:latin typeface="楷体" pitchFamily="49" charset="-122"/>
                <a:ea typeface="楷体" pitchFamily="49" charset="-122"/>
                <a:cs typeface="Calibri" pitchFamily="34" charset="0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en-US" dirty="0"/>
              <a:t>采集图像示例（部分）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/>
          <a:stretch>
            <a:fillRect/>
          </a:stretch>
        </p:blipFill>
        <p:spPr bwMode="auto">
          <a:xfrm>
            <a:off x="2123728" y="1124744"/>
            <a:ext cx="4751388" cy="508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1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4.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数据采集及预处理系统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786" y="980728"/>
            <a:ext cx="6594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相机控制和数据采集模块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相机定标模块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图像预处理模块</a:t>
            </a:r>
          </a:p>
        </p:txBody>
      </p:sp>
    </p:spTree>
    <p:extLst>
      <p:ext uri="{BB962C8B-B14F-4D97-AF65-F5344CB8AC3E}">
        <p14:creationId xmlns:p14="http://schemas.microsoft.com/office/powerpoint/2010/main" val="2747520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>
              <a:defRPr sz="2800" b="1">
                <a:latin typeface="Times New Roman" pitchFamily="18" charset="0"/>
                <a:ea typeface="楷体" pitchFamily="49" charset="-122"/>
                <a:cs typeface="Calibri" pitchFamily="34" charset="0"/>
              </a:defRPr>
            </a:lvl1pPr>
          </a:lstStyle>
          <a:p>
            <a:r>
              <a:rPr lang="en-US" altLang="zh-CN" dirty="0"/>
              <a:t>4.1 </a:t>
            </a:r>
            <a:r>
              <a:rPr lang="zh-CN" altLang="en-US" dirty="0"/>
              <a:t>相机控制和数据采集模块</a:t>
            </a:r>
          </a:p>
        </p:txBody>
      </p:sp>
      <p:pic>
        <p:nvPicPr>
          <p:cNvPr id="6" name="Picture 9" descr="C:\Users\admin\Documents\Tencent Files\2298479181\Image\[}[@3K~MQXD]S[ND{$4V{}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81" y="2842191"/>
            <a:ext cx="7421563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63744" y="2510403"/>
            <a:ext cx="13684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与相机的连接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163969" y="2440553"/>
            <a:ext cx="2447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显示相机状态（电量、拍摄模式、图像质量、光圈、快门、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ISO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、实时显示模式）</a:t>
            </a: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6" y="2343716"/>
            <a:ext cx="18002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81" y="5131366"/>
            <a:ext cx="18002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>
            <a:stCxn id="7" idx="2"/>
          </p:cNvCxnSpPr>
          <p:nvPr/>
        </p:nvCxnSpPr>
        <p:spPr>
          <a:xfrm flipH="1">
            <a:off x="1579644" y="2740591"/>
            <a:ext cx="468312" cy="4619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883106" y="2753291"/>
            <a:ext cx="252413" cy="522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699456" y="2726303"/>
            <a:ext cx="0" cy="4762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26"/>
          <p:cNvSpPr txBox="1">
            <a:spLocks noChangeArrowheads="1"/>
          </p:cNvSpPr>
          <p:nvPr/>
        </p:nvSpPr>
        <p:spPr bwMode="auto">
          <a:xfrm>
            <a:off x="6332619" y="2107178"/>
            <a:ext cx="275907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批量设置相机属性（光圈、快门、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ISO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、相机时间）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787481" y="3691503"/>
            <a:ext cx="576263" cy="14747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31"/>
          <p:cNvSpPr txBox="1">
            <a:spLocks noChangeArrowheads="1"/>
          </p:cNvSpPr>
          <p:nvPr/>
        </p:nvSpPr>
        <p:spPr bwMode="auto">
          <a:xfrm>
            <a:off x="1947944" y="5131366"/>
            <a:ext cx="8747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单台相机管理</a:t>
            </a:r>
          </a:p>
        </p:txBody>
      </p:sp>
      <p:sp>
        <p:nvSpPr>
          <p:cNvPr id="19" name="TextBox 32"/>
          <p:cNvSpPr txBox="1">
            <a:spLocks noChangeArrowheads="1"/>
          </p:cNvSpPr>
          <p:nvPr/>
        </p:nvSpPr>
        <p:spPr bwMode="auto">
          <a:xfrm>
            <a:off x="6362781" y="5044053"/>
            <a:ext cx="8985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批量传输照片</a:t>
            </a:r>
          </a:p>
        </p:txBody>
      </p:sp>
      <p:cxnSp>
        <p:nvCxnSpPr>
          <p:cNvPr id="20" name="直接箭头连接符 19"/>
          <p:cNvCxnSpPr>
            <a:stCxn id="19" idx="0"/>
          </p:cNvCxnSpPr>
          <p:nvPr/>
        </p:nvCxnSpPr>
        <p:spPr>
          <a:xfrm flipV="1">
            <a:off x="6812044" y="4626541"/>
            <a:ext cx="95250" cy="41751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35"/>
          <p:cNvSpPr txBox="1">
            <a:spLocks noChangeArrowheads="1"/>
          </p:cNvSpPr>
          <p:nvPr/>
        </p:nvSpPr>
        <p:spPr bwMode="auto">
          <a:xfrm>
            <a:off x="5308681" y="5044053"/>
            <a:ext cx="8985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照片分类管理</a:t>
            </a:r>
          </a:p>
        </p:txBody>
      </p:sp>
      <p:cxnSp>
        <p:nvCxnSpPr>
          <p:cNvPr id="22" name="直接箭头连接符 21"/>
          <p:cNvCxnSpPr>
            <a:stCxn id="21" idx="0"/>
          </p:cNvCxnSpPr>
          <p:nvPr/>
        </p:nvCxnSpPr>
        <p:spPr>
          <a:xfrm flipV="1">
            <a:off x="5757944" y="4783703"/>
            <a:ext cx="828675" cy="26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37"/>
          <p:cNvSpPr txBox="1">
            <a:spLocks noChangeArrowheads="1"/>
          </p:cNvSpPr>
          <p:nvPr/>
        </p:nvSpPr>
        <p:spPr bwMode="auto">
          <a:xfrm>
            <a:off x="7450219" y="5044053"/>
            <a:ext cx="8985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批量删除照片</a:t>
            </a:r>
          </a:p>
        </p:txBody>
      </p:sp>
      <p:cxnSp>
        <p:nvCxnSpPr>
          <p:cNvPr id="24" name="直接箭头连接符 23"/>
          <p:cNvCxnSpPr>
            <a:stCxn id="23" idx="0"/>
          </p:cNvCxnSpPr>
          <p:nvPr/>
        </p:nvCxnSpPr>
        <p:spPr>
          <a:xfrm flipH="1" flipV="1">
            <a:off x="7748669" y="4617016"/>
            <a:ext cx="150812" cy="4270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5603" y="1124744"/>
            <a:ext cx="8001056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基于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Canon EOS Digital SDK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，在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PC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端控制相机，实现批量数据采集和管理</a:t>
            </a:r>
          </a:p>
        </p:txBody>
      </p:sp>
    </p:spTree>
    <p:extLst>
      <p:ext uri="{BB962C8B-B14F-4D97-AF65-F5344CB8AC3E}">
        <p14:creationId xmlns:p14="http://schemas.microsoft.com/office/powerpoint/2010/main" val="162527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4.2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定标模块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grpSp>
        <p:nvGrpSpPr>
          <p:cNvPr id="25" name="组合 22"/>
          <p:cNvGrpSpPr>
            <a:grpSpLocks/>
          </p:cNvGrpSpPr>
          <p:nvPr/>
        </p:nvGrpSpPr>
        <p:grpSpPr bwMode="auto">
          <a:xfrm>
            <a:off x="2667000" y="3886200"/>
            <a:ext cx="1223963" cy="2160588"/>
            <a:chOff x="6804248" y="3645024"/>
            <a:chExt cx="1656184" cy="2597297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645024"/>
              <a:ext cx="1656184" cy="259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6877283" y="3788153"/>
              <a:ext cx="575690" cy="2881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740819" y="3860671"/>
              <a:ext cx="575690" cy="2881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309052" y="4725163"/>
              <a:ext cx="575690" cy="288165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309052" y="5085847"/>
              <a:ext cx="575690" cy="2881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" name="组合 28"/>
          <p:cNvGrpSpPr>
            <a:grpSpLocks/>
          </p:cNvGrpSpPr>
          <p:nvPr/>
        </p:nvGrpSpPr>
        <p:grpSpPr bwMode="auto">
          <a:xfrm>
            <a:off x="4224338" y="4162425"/>
            <a:ext cx="2330450" cy="1584325"/>
            <a:chOff x="6444208" y="1700808"/>
            <a:chExt cx="2330178" cy="1584176"/>
          </a:xfrm>
        </p:grpSpPr>
        <p:pic>
          <p:nvPicPr>
            <p:cNvPr id="32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1700808"/>
              <a:ext cx="728080" cy="490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295" y="1700808"/>
              <a:ext cx="728081" cy="487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5" y="1700808"/>
              <a:ext cx="720080" cy="484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204864"/>
              <a:ext cx="728081" cy="48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087" y="2204865"/>
              <a:ext cx="750289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5" y="2204865"/>
              <a:ext cx="740242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780928"/>
              <a:ext cx="720080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2780928"/>
              <a:ext cx="750290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2780928"/>
              <a:ext cx="746002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1" name="直接箭头连接符 19"/>
          <p:cNvCxnSpPr>
            <a:cxnSpLocks noChangeShapeType="1"/>
            <a:stCxn id="28" idx="2"/>
          </p:cNvCxnSpPr>
          <p:nvPr/>
        </p:nvCxnSpPr>
        <p:spPr bwMode="auto">
          <a:xfrm>
            <a:off x="3571875" y="4305300"/>
            <a:ext cx="679450" cy="608013"/>
          </a:xfrm>
          <a:prstGeom prst="straightConnector1">
            <a:avLst/>
          </a:prstGeom>
          <a:noFill/>
          <a:ln w="28575" algn="ctr">
            <a:solidFill>
              <a:srgbClr val="F6924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38"/>
          <p:cNvSpPr txBox="1">
            <a:spLocks noChangeArrowheads="1"/>
          </p:cNvSpPr>
          <p:nvPr/>
        </p:nvSpPr>
        <p:spPr bwMode="auto">
          <a:xfrm>
            <a:off x="4297363" y="5818188"/>
            <a:ext cx="2197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对应每组双目相机，需要拍摄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帧照片</a:t>
            </a:r>
          </a:p>
        </p:txBody>
      </p:sp>
      <p:sp>
        <p:nvSpPr>
          <p:cNvPr id="43" name="Text Box 23"/>
          <p:cNvSpPr txBox="1">
            <a:spLocks noChangeArrowheads="1"/>
          </p:cNvSpPr>
          <p:nvPr/>
        </p:nvSpPr>
        <p:spPr bwMode="auto">
          <a:xfrm>
            <a:off x="2882900" y="6189663"/>
            <a:ext cx="338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/>
              <a:t>相机内参和双目相机相对外参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5786" y="1196752"/>
            <a:ext cx="745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主要功能：自动化</a:t>
            </a:r>
            <a:r>
              <a:rPr lang="en-US" altLang="zh-CN" dirty="0"/>
              <a:t>/</a:t>
            </a:r>
            <a:r>
              <a:rPr lang="zh-CN" altLang="en-US" dirty="0"/>
              <a:t>规范化</a:t>
            </a:r>
          </a:p>
          <a:p>
            <a:r>
              <a:rPr lang="zh-CN" altLang="en-US" dirty="0"/>
              <a:t>相机内参：棋盘格标定</a:t>
            </a:r>
          </a:p>
          <a:p>
            <a:r>
              <a:rPr lang="zh-CN" altLang="en-US" dirty="0"/>
              <a:t>每组双目相机的相对外参：棋盘格标定</a:t>
            </a:r>
          </a:p>
          <a:p>
            <a:r>
              <a:rPr lang="zh-CN" altLang="en-US" dirty="0"/>
              <a:t>所有相机的全局外参： </a:t>
            </a:r>
            <a:r>
              <a:rPr lang="en-US" altLang="zh-CN" dirty="0"/>
              <a:t>Bundler</a:t>
            </a:r>
            <a:r>
              <a:rPr lang="zh-CN" altLang="en-US" dirty="0"/>
              <a:t>标定</a:t>
            </a:r>
          </a:p>
        </p:txBody>
      </p:sp>
    </p:spTree>
    <p:extLst>
      <p:ext uri="{BB962C8B-B14F-4D97-AF65-F5344CB8AC3E}">
        <p14:creationId xmlns:p14="http://schemas.microsoft.com/office/powerpoint/2010/main" val="1185675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4.2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定标模块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38600"/>
            <a:ext cx="26717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4038600"/>
            <a:ext cx="365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22"/>
          <p:cNvSpPr txBox="1">
            <a:spLocks noChangeArrowheads="1"/>
          </p:cNvSpPr>
          <p:nvPr/>
        </p:nvSpPr>
        <p:spPr bwMode="auto">
          <a:xfrm>
            <a:off x="2341563" y="6435725"/>
            <a:ext cx="21986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相机全局外参</a:t>
            </a:r>
          </a:p>
        </p:txBody>
      </p:sp>
      <p:sp>
        <p:nvSpPr>
          <p:cNvPr id="46" name="TextBox 23"/>
          <p:cNvSpPr txBox="1">
            <a:spLocks noChangeArrowheads="1"/>
          </p:cNvSpPr>
          <p:nvPr/>
        </p:nvSpPr>
        <p:spPr bwMode="auto">
          <a:xfrm>
            <a:off x="5438775" y="6435725"/>
            <a:ext cx="21971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稀疏特征点云</a:t>
            </a:r>
          </a:p>
        </p:txBody>
      </p:sp>
      <p:grpSp>
        <p:nvGrpSpPr>
          <p:cNvPr id="47" name="组合 28"/>
          <p:cNvGrpSpPr>
            <a:grpSpLocks/>
          </p:cNvGrpSpPr>
          <p:nvPr/>
        </p:nvGrpSpPr>
        <p:grpSpPr bwMode="auto">
          <a:xfrm>
            <a:off x="2819400" y="1600200"/>
            <a:ext cx="3138488" cy="2339975"/>
            <a:chOff x="971600" y="2204864"/>
            <a:chExt cx="3139193" cy="2339183"/>
          </a:xfrm>
        </p:grpSpPr>
        <p:grpSp>
          <p:nvGrpSpPr>
            <p:cNvPr id="48" name="组合 4"/>
            <p:cNvGrpSpPr>
              <a:grpSpLocks/>
            </p:cNvGrpSpPr>
            <p:nvPr/>
          </p:nvGrpSpPr>
          <p:grpSpPr bwMode="auto">
            <a:xfrm>
              <a:off x="971600" y="2204864"/>
              <a:ext cx="3139193" cy="2088233"/>
              <a:chOff x="5508104" y="1556792"/>
              <a:chExt cx="3139193" cy="2088233"/>
            </a:xfrm>
          </p:grpSpPr>
          <p:pic>
            <p:nvPicPr>
              <p:cNvPr id="50" name="Picture 2" descr="F:\cygwin\home\zd\bundler-v0.3-binary\0000\A16_0000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4" y="155679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4" descr="F:\cygwin\home\zd\bundler-v0.3-binary\0000\A09_0000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5" y="1556792"/>
                <a:ext cx="972106" cy="648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5" descr="F:\cygwin\home\zd\bundler-v0.3-binary\0000\B15_0000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5" y="227687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6" descr="F:\cygwin\home\zd\bundler-v0.3-binary\0000\B11_0000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6" y="227687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7" descr="F:\cygwin\home\zd\bundler-v0.3-binary\0000\C12_0000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5" y="299695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8" descr="F:\cygwin\home\zd\bundler-v0.3-binary\0000\C13_0000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6" y="2996953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9" descr="F:\cygwin\home\zd\bundler-v0.3-binary\0000\C14_0000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346" y="2996953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10" descr="F:\cygwin\home\zd\bundler-v0.3-binary\0000\B10_0000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346" y="2276872"/>
                <a:ext cx="978951" cy="652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11" descr="F:\cygwin\home\zd\bundler-v0.3-binary\0000\A14_0000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345" y="1556792"/>
                <a:ext cx="975125" cy="65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24"/>
            <p:cNvSpPr txBox="1">
              <a:spLocks noChangeArrowheads="1"/>
            </p:cNvSpPr>
            <p:nvPr/>
          </p:nvSpPr>
          <p:spPr bwMode="auto">
            <a:xfrm>
              <a:off x="1259632" y="4313215"/>
              <a:ext cx="270186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900">
                  <a:latin typeface="微软雅黑" pitchFamily="34" charset="-122"/>
                  <a:ea typeface="微软雅黑" pitchFamily="34" charset="-122"/>
                </a:rPr>
                <a:t>输入（特征丰富，有足够多</a:t>
              </a:r>
              <a:r>
                <a:rPr lang="en-US" altLang="zh-CN" sz="900">
                  <a:latin typeface="微软雅黑" pitchFamily="34" charset="-122"/>
                  <a:ea typeface="微软雅黑" pitchFamily="34" charset="-122"/>
                </a:rPr>
                <a:t>overlap</a:t>
              </a:r>
              <a:r>
                <a:rPr lang="zh-CN" altLang="en-US" sz="900">
                  <a:latin typeface="微软雅黑" pitchFamily="34" charset="-122"/>
                  <a:ea typeface="微软雅黑" pitchFamily="34" charset="-122"/>
                </a:rPr>
                <a:t>的一组照片）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85786" y="1052736"/>
            <a:ext cx="731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确定所有相机的全局外参</a:t>
            </a:r>
            <a:r>
              <a:rPr lang="en-US" altLang="zh-CN" dirty="0"/>
              <a:t>Bundler</a:t>
            </a:r>
            <a:r>
              <a:rPr lang="zh-CN" altLang="en-US" dirty="0"/>
              <a:t>标定</a:t>
            </a:r>
          </a:p>
        </p:txBody>
      </p:sp>
    </p:spTree>
    <p:extLst>
      <p:ext uri="{BB962C8B-B14F-4D97-AF65-F5344CB8AC3E}">
        <p14:creationId xmlns:p14="http://schemas.microsoft.com/office/powerpoint/2010/main" val="466570103"/>
      </p:ext>
    </p:extLst>
  </p:cSld>
  <p:clrMapOvr>
    <a:masterClrMapping/>
  </p:clrMapOvr>
</p:sld>
</file>

<file path=ppt/theme/theme1.xml><?xml version="1.0" encoding="utf-8"?>
<a:theme xmlns:a="http://schemas.openxmlformats.org/drawingml/2006/main" name="TS010385379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>
              <a:shade val="50000"/>
            </a:schemeClr>
          </a:solidFill>
        </a:ln>
      </a:spPr>
      <a:bodyPr lIns="18000" tIns="18000" rIns="18000" bIns="18000" rtlCol="0" anchor="ctr">
        <a:noAutofit/>
      </a:bodyPr>
      <a:lstStyle>
        <a:defPPr algn="ctr">
          <a:defRPr sz="1400" b="1" dirty="0" smtClean="0">
            <a:solidFill>
              <a:srgbClr val="336699"/>
            </a:solidFill>
            <a:latin typeface="楷体" pitchFamily="49" charset="-122"/>
            <a:ea typeface="楷体" pitchFamily="49" charset="-122"/>
            <a:cs typeface="MoolBoran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23AB631-2C77-48E2-965F-5E9DD09909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TS010385379</Template>
  <TotalTime>0</TotalTime>
  <Words>603</Words>
  <Application>Microsoft Office PowerPoint</Application>
  <PresentationFormat>全屏显示(4:3)</PresentationFormat>
  <Paragraphs>90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楷体</vt:lpstr>
      <vt:lpstr>微软雅黑</vt:lpstr>
      <vt:lpstr>Arial</vt:lpstr>
      <vt:lpstr>Calibri</vt:lpstr>
      <vt:lpstr>Times New Roman</vt:lpstr>
      <vt:lpstr>Wingdings</vt:lpstr>
      <vt:lpstr>TS010385379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Realistic following behaviors for crowd simulation</dc:title>
  <dc:creator>shan luo</dc:creator>
  <cp:lastModifiedBy>Wang Lei</cp:lastModifiedBy>
  <cp:revision>1701</cp:revision>
  <dcterms:created xsi:type="dcterms:W3CDTF">2013-05-03T12:25:51Z</dcterms:created>
  <dcterms:modified xsi:type="dcterms:W3CDTF">2019-05-18T06:36:23Z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TC103853799990</vt:lpwstr>
  </property>
</Properties>
</file>